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01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함초롬돋움" panose="020B0604000101010101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69FF03A-DF0C-4845-94BB-EF2385AD676B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1"/>
              </a:solidFill>
            </a:ln>
          </a:top>
          <a:bottom>
            <a:ln w="2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1"/>
              </a:solidFill>
            </a:ln>
          </a:top>
          <a:bottom>
            <a:ln w="10000" cmpd="sng">
              <a:solidFill>
                <a:schemeClr val="accent1"/>
              </a:solidFill>
            </a:ln>
          </a:bottom>
        </a:tcBdr>
        <a:fill>
          <a:solidFill>
            <a:schemeClr val="accent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4904"/>
    <p:restoredTop sz="96060"/>
  </p:normalViewPr>
  <p:slideViewPr>
    <p:cSldViewPr snapToObjects="1">
      <p:cViewPr varScale="1">
        <p:scale>
          <a:sx n="47" d="100"/>
          <a:sy n="47" d="100"/>
        </p:scale>
        <p:origin x="1051" y="38"/>
      </p:cViewPr>
      <p:guideLst>
        <p:guide orient="horz" pos="2157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(),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,</a:t>
            </a:r>
            <a:r>
              <a:rPr lang="ko-KR" altLang="en-US"/>
              <a:t>  지금 보여드린 네 가지 항목 중 본인에게 해당되는 것이 있으신가요</a:t>
            </a:r>
            <a:r>
              <a:rPr lang="en-US" altLang="ko-KR"/>
              <a:t>?</a:t>
            </a:r>
          </a:p>
          <a:p>
            <a:pPr>
              <a:defRPr/>
            </a:pPr>
            <a:r>
              <a:rPr lang="ko-KR" altLang="en-US"/>
              <a:t>여기 항목들은 수면장애 자가진단 테스트 문항입니다</a:t>
            </a:r>
            <a:r>
              <a:rPr lang="en-US" altLang="ko-KR"/>
              <a:t>.</a:t>
            </a:r>
            <a:r>
              <a:rPr lang="ko-KR" altLang="en-US"/>
              <a:t> 해당되는 항목이 있으시다면 수면에 어려움을 느끼고 계실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기능적인 얘기/분석이 없다</a:t>
            </a:r>
          </a:p>
          <a:p>
            <a:pPr>
              <a:defRPr/>
            </a:pPr>
            <a:r>
              <a:rPr lang="ko-KR" altLang="en-US"/>
              <a:t>앱에서 뭘 보여주나</a:t>
            </a:r>
          </a:p>
          <a:p>
            <a:pPr>
              <a:defRPr/>
            </a:pPr>
            <a:r>
              <a:rPr lang="ko-KR" altLang="en-US"/>
              <a:t>분석한걸 보여줘라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여러분 뿐만 아니라 스스로 수면에 어려움이 있다고 응답한 인원이 </a:t>
            </a:r>
            <a:r>
              <a:rPr lang="en-US" altLang="ko-KR"/>
              <a:t>...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수면장애 진료인원이 늘어나고 있습니다</a:t>
            </a:r>
            <a:r>
              <a:rPr lang="en-US" altLang="ko-KR"/>
              <a:t>.</a:t>
            </a:r>
            <a:r>
              <a:rPr lang="ko-KR" altLang="en-US"/>
              <a:t> 코로나 이후 특히 급증하고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수면장애의 가장 큰 요인은 스트레스로 </a:t>
            </a:r>
            <a:r>
              <a:rPr lang="en-US" altLang="ko-KR"/>
              <a:t>...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https://www.donga.com/news/Economy/article/all/20190413/95031101/1</a:t>
            </a:r>
          </a:p>
          <a:p>
            <a:pPr>
              <a:defRPr/>
            </a:pPr>
            <a:r>
              <a:rPr lang="ko-KR" altLang="en-US"/>
              <a:t>수면장애 환자 인원이 늘어가고 수면 시장에 규모 역시 성장하고 있다</a:t>
            </a:r>
            <a:r>
              <a:rPr lang="en-US" altLang="ko-KR"/>
              <a:t>...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수면시장에 진입한 선두기업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표나 추가적으로 각 센서별 기능을 추가했으면 좋을 거 같다.</a:t>
            </a:r>
          </a:p>
          <a:p>
            <a:pPr>
              <a:defRPr/>
            </a:pPr>
            <a:endParaRPr lang="ko-KR" altLang="en-US"/>
          </a:p>
          <a:p>
            <a:pPr algn="ctr">
              <a:defRPr/>
            </a:pPr>
            <a:r>
              <a:rPr lang="en-US" altLang="ko-KR"/>
              <a:t>-</a:t>
            </a:r>
            <a:r>
              <a:rPr lang="ko-KR" altLang="en-US"/>
              <a:t> 산소포화도</a:t>
            </a:r>
            <a:r>
              <a:rPr lang="ko-KR" altLang="en-US">
                <a:solidFill>
                  <a:sysClr val="windowText" lastClr="000000"/>
                </a:solidFill>
              </a:rPr>
              <a:t>산소 포화도</a:t>
            </a:r>
            <a:r>
              <a:rPr lang="en-US" altLang="ko-KR">
                <a:solidFill>
                  <a:sysClr val="windowText" lastClr="000000"/>
                </a:solidFill>
              </a:rPr>
              <a:t>(MAX30102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R" altLang="en-US" b="0" kern="1200" spc="-1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산소 포화도와 맥박수를 측정해 시간별 평균 값과 그 값이 정상 수치 값과 얼마나 차이 나는지 보여줌</a:t>
            </a:r>
            <a:r>
              <a:rPr lang="en-US" altLang="ko-KR" b="0" kern="1200" spc="-1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.</a:t>
            </a:r>
          </a:p>
          <a:p>
            <a:pPr algn="ctr">
              <a:defRPr/>
            </a:pPr>
            <a:r>
              <a:rPr lang="ko-KR" altLang="en-US" b="0" kern="1200" spc="-1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심전도</a:t>
            </a:r>
            <a:r>
              <a:rPr lang="en-US" altLang="ko-KR">
                <a:solidFill>
                  <a:sysClr val="windowText" lastClr="000000"/>
                </a:solidFill>
              </a:rPr>
              <a:t>ECG </a:t>
            </a:r>
            <a:r>
              <a:rPr lang="ko-KR" altLang="en-US">
                <a:solidFill>
                  <a:sysClr val="windowText" lastClr="000000"/>
                </a:solidFill>
              </a:rPr>
              <a:t>심전도</a:t>
            </a:r>
            <a:r>
              <a:rPr lang="en-US" altLang="ko-KR">
                <a:solidFill>
                  <a:sysClr val="windowText" lastClr="000000"/>
                </a:solidFill>
              </a:rPr>
              <a:t> </a:t>
            </a:r>
            <a:r>
              <a:rPr lang="ko-KR" altLang="en-US">
                <a:solidFill>
                  <a:sysClr val="windowText" lastClr="000000"/>
                </a:solidFill>
              </a:rPr>
              <a:t>모듈</a:t>
            </a:r>
          </a:p>
          <a:p>
            <a:pPr algn="ctr">
              <a:defRPr/>
            </a:pPr>
            <a:r>
              <a:rPr lang="en-US" altLang="ko-KR">
                <a:solidFill>
                  <a:sysClr val="windowText" lastClr="000000"/>
                </a:solidFill>
              </a:rPr>
              <a:t>(SZH-HWS009)</a:t>
            </a:r>
          </a:p>
          <a:p>
            <a:pPr algn="ctr">
              <a:defRPr/>
            </a:pPr>
            <a:r>
              <a:rPr lang="ko-KR" altLang="en-US" b="0" kern="1200" spc="-1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altLang="ko-KR" b="0" kern="1200" spc="-1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:</a:t>
            </a:r>
            <a:r>
              <a:rPr lang="ko-KR" altLang="en-US" b="0" kern="1200" spc="-1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ko-KR" altLang="en-US" b="0" spc="-150">
                <a:solidFill>
                  <a:sysClr val="windowText" lastClr="000000"/>
                </a:solidFill>
              </a:rPr>
              <a:t>수면 중 심장 박동의 </a:t>
            </a:r>
          </a:p>
          <a:p>
            <a:pPr algn="ctr">
              <a:defRPr/>
            </a:pPr>
            <a:r>
              <a:rPr lang="ko-KR" altLang="en-US" b="0" spc="-150">
                <a:solidFill>
                  <a:sysClr val="windowText" lastClr="000000"/>
                </a:solidFill>
              </a:rPr>
              <a:t>이상치 값을 기록하여 분석하여 보여줌</a:t>
            </a:r>
            <a:r>
              <a:rPr lang="en-US" altLang="ko-KR" b="0" spc="-150">
                <a:solidFill>
                  <a:sysClr val="windowText" lastClr="000000"/>
                </a:solidFill>
              </a:rPr>
              <a:t>.</a:t>
            </a:r>
          </a:p>
          <a:p>
            <a:pPr algn="ctr">
              <a:defRPr/>
            </a:pPr>
            <a:r>
              <a:rPr lang="ko-KR" altLang="en-US" b="0" spc="-150">
                <a:solidFill>
                  <a:sysClr val="windowText" lastClr="000000"/>
                </a:solidFill>
              </a:rPr>
              <a:t>근전도</a:t>
            </a:r>
            <a:r>
              <a:rPr lang="en-US" altLang="ko-KR">
                <a:solidFill>
                  <a:sysClr val="windowText" lastClr="000000"/>
                </a:solidFill>
              </a:rPr>
              <a:t>EMG </a:t>
            </a:r>
            <a:r>
              <a:rPr lang="ko-KR" altLang="en-US">
                <a:solidFill>
                  <a:sysClr val="windowText" lastClr="000000"/>
                </a:solidFill>
              </a:rPr>
              <a:t>근전도 모듈</a:t>
            </a:r>
          </a:p>
          <a:p>
            <a:pPr algn="ctr">
              <a:defRPr/>
            </a:pPr>
            <a:r>
              <a:rPr lang="en-US" altLang="ko-KR">
                <a:solidFill>
                  <a:sysClr val="windowText" lastClr="000000"/>
                </a:solidFill>
              </a:rPr>
              <a:t>(SZH-HWS009)</a:t>
            </a:r>
          </a:p>
          <a:p>
            <a:pPr algn="ctr">
              <a:defRPr/>
            </a:pPr>
            <a:r>
              <a:rPr lang="ko-KR" altLang="en-US" b="0" spc="-150">
                <a:solidFill>
                  <a:sysClr val="windowText" lastClr="000000"/>
                </a:solidFill>
              </a:rPr>
              <a:t>수면 중 다리 근육의</a:t>
            </a:r>
          </a:p>
          <a:p>
            <a:pPr algn="ctr">
              <a:defRPr/>
            </a:pPr>
            <a:r>
              <a:rPr lang="ko-KR" altLang="en-US" b="0" spc="-150">
                <a:solidFill>
                  <a:sysClr val="windowText" lastClr="000000"/>
                </a:solidFill>
              </a:rPr>
              <a:t>이상치 값을 기록하여 분석하여 보여줌</a:t>
            </a:r>
            <a:r>
              <a:rPr lang="en-US" altLang="ko-KR" b="0" spc="-150">
                <a:solidFill>
                  <a:sysClr val="windowText" lastClr="000000"/>
                </a:solidFill>
              </a:rPr>
              <a:t>.</a:t>
            </a:r>
          </a:p>
          <a:p>
            <a:pPr algn="ctr">
              <a:defRPr/>
            </a:pPr>
            <a:endParaRPr lang="en-US" altLang="ko-KR" b="0" spc="-150">
              <a:solidFill>
                <a:sysClr val="windowText" lastClr="000000"/>
              </a:solidFill>
            </a:endParaRPr>
          </a:p>
          <a:p>
            <a:pPr algn="ctr">
              <a:defRPr/>
            </a:pPr>
            <a:r>
              <a:rPr lang="ko-KR" altLang="en-US" b="0" spc="-150">
                <a:solidFill>
                  <a:sysClr val="windowText" lastClr="000000"/>
                </a:solidFill>
              </a:rPr>
              <a:t>수면 중 이상치 값들이</a:t>
            </a:r>
          </a:p>
          <a:p>
            <a:pPr algn="ctr">
              <a:defRPr/>
            </a:pPr>
            <a:r>
              <a:rPr lang="ko-KR" altLang="en-US" b="0" spc="-150">
                <a:solidFill>
                  <a:sysClr val="windowText" lastClr="000000"/>
                </a:solidFill>
              </a:rPr>
              <a:t>온</a:t>
            </a:r>
            <a:r>
              <a:rPr lang="en-US" altLang="ko-KR" b="0" spc="-150">
                <a:solidFill>
                  <a:sysClr val="windowText" lastClr="000000"/>
                </a:solidFill>
              </a:rPr>
              <a:t>/</a:t>
            </a:r>
            <a:r>
              <a:rPr lang="ko-KR" altLang="en-US" b="0" spc="-150">
                <a:solidFill>
                  <a:sysClr val="windowText" lastClr="000000"/>
                </a:solidFill>
              </a:rPr>
              <a:t>습도</a:t>
            </a:r>
            <a:r>
              <a:rPr lang="ko-KR" altLang="en-US">
                <a:solidFill>
                  <a:sysClr val="windowText" lastClr="000000"/>
                </a:solidFill>
              </a:rPr>
              <a:t>온</a:t>
            </a:r>
            <a:r>
              <a:rPr lang="en-US" altLang="ko-KR">
                <a:solidFill>
                  <a:sysClr val="windowText" lastClr="000000"/>
                </a:solidFill>
              </a:rPr>
              <a:t>/</a:t>
            </a:r>
            <a:r>
              <a:rPr lang="ko-KR" altLang="en-US">
                <a:solidFill>
                  <a:sysClr val="windowText" lastClr="000000"/>
                </a:solidFill>
              </a:rPr>
              <a:t>습도 센서</a:t>
            </a:r>
            <a:r>
              <a:rPr lang="en-US" altLang="ko-KR">
                <a:solidFill>
                  <a:sysClr val="windowText" lastClr="000000"/>
                </a:solidFill>
              </a:rPr>
              <a:t>(DHT11)</a:t>
            </a:r>
          </a:p>
          <a:p>
            <a:pPr algn="ctr">
              <a:defRPr/>
            </a:pPr>
            <a:r>
              <a:rPr lang="ko-KR" altLang="en-US" b="0" spc="-150">
                <a:solidFill>
                  <a:sysClr val="windowText" lastClr="000000"/>
                </a:solidFill>
              </a:rPr>
              <a:t>에 의한 것인지</a:t>
            </a:r>
          </a:p>
          <a:p>
            <a:pPr algn="ctr">
              <a:defRPr/>
            </a:pPr>
            <a:r>
              <a:rPr lang="ko-KR" altLang="en-US" b="0" spc="-150">
                <a:solidFill>
                  <a:sysClr val="windowText" lastClr="000000"/>
                </a:solidFill>
              </a:rPr>
              <a:t>값을 받아 분석하고 보여줌</a:t>
            </a:r>
          </a:p>
          <a:p>
            <a:pPr algn="ctr">
              <a:defRPr/>
            </a:pPr>
            <a:endParaRPr lang="ko-KR" altLang="en-US" b="0" spc="-150">
              <a:solidFill>
                <a:sysClr val="windowText" lastClr="000000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ko-KR" altLang="en-US">
                <a:latin typeface="에스코어 드림 5 Medium"/>
                <a:ea typeface="에스코어 드림 5 Medium"/>
              </a:rPr>
              <a:t>E</a:t>
            </a:r>
            <a:r>
              <a:rPr lang="en-US" altLang="ko-KR">
                <a:latin typeface="에스코어 드림 5 Medium"/>
                <a:ea typeface="에스코어 드림 5 Medium"/>
              </a:rPr>
              <a:t>C</a:t>
            </a:r>
            <a:r>
              <a:rPr lang="ko-KR" altLang="en-US">
                <a:latin typeface="에스코어 드림 5 Medium"/>
                <a:ea typeface="에스코어 드림 5 Medium"/>
              </a:rPr>
              <a:t>G 모듈 AD8232</a:t>
            </a:r>
          </a:p>
          <a:p>
            <a:pPr algn="ctr">
              <a:defRPr/>
            </a:pPr>
            <a:r>
              <a:rPr lang="ko-KR" altLang="en-US">
                <a:latin typeface="에스코어 드림 5 Medium"/>
                <a:ea typeface="에스코어 드림 5 Medium"/>
              </a:rPr>
              <a:t>EMG 모듈 KIT0012</a:t>
            </a:r>
          </a:p>
          <a:p>
            <a:pPr algn="ctr">
              <a:defRPr/>
            </a:pPr>
            <a:r>
              <a:rPr lang="ko-KR" altLang="en-US">
                <a:latin typeface="에스코어 드림 5 Medium"/>
                <a:ea typeface="에스코어 드림 5 Medium"/>
              </a:rPr>
              <a:t>산소포화도센서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936D5F6-BC02-41A5-B223-3CD09E1136B4}" type="datetime1">
              <a:rPr lang="ko-KR" altLang="en-US"/>
              <a:pPr lvl="0">
                <a:defRPr/>
              </a:pPr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6A9E212-970F-475D-B4CC-66674DBAD56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46"/>
          <p:cNvSpPr txBox="1"/>
          <p:nvPr/>
        </p:nvSpPr>
        <p:spPr>
          <a:xfrm>
            <a:off x="2691640" y="4437126"/>
            <a:ext cx="6860792" cy="547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0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유정협</a:t>
            </a:r>
            <a:r>
              <a:rPr lang="en-US" altLang="ko-KR" sz="30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 </a:t>
            </a:r>
            <a:r>
              <a:rPr lang="ko-KR" altLang="en-US" sz="30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이호열</a:t>
            </a:r>
            <a:r>
              <a:rPr lang="en-US" altLang="ko-KR" sz="30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 </a:t>
            </a:r>
            <a:r>
              <a:rPr lang="ko-KR" altLang="en-US" sz="30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박도현</a:t>
            </a:r>
            <a:r>
              <a:rPr lang="en-US" altLang="ko-KR" sz="30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 </a:t>
            </a:r>
            <a:r>
              <a:rPr lang="ko-KR" altLang="en-US" sz="30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정충원</a:t>
            </a:r>
            <a:r>
              <a:rPr lang="en-US" altLang="ko-KR" sz="30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  </a:t>
            </a:r>
            <a:r>
              <a:rPr lang="ko-KR" altLang="en-US" sz="30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최슬기</a:t>
            </a:r>
          </a:p>
        </p:txBody>
      </p:sp>
      <p:cxnSp>
        <p:nvCxnSpPr>
          <p:cNvPr id="15" name="직선 연결선 42"/>
          <p:cNvCxnSpPr/>
          <p:nvPr/>
        </p:nvCxnSpPr>
        <p:spPr>
          <a:xfrm>
            <a:off x="2711577" y="4293108"/>
            <a:ext cx="67688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861" y="520804"/>
            <a:ext cx="3556277" cy="3556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프로젝트 목표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12" name="TextBox 5"/>
          <p:cNvSpPr txBox="1"/>
          <p:nvPr/>
        </p:nvSpPr>
        <p:spPr>
          <a:xfrm>
            <a:off x="968521" y="1636681"/>
            <a:ext cx="10456145" cy="1923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42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IoT</a:t>
            </a:r>
            <a:r>
              <a:rPr lang="ko-KR" altLang="en-US" sz="42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센서를 이용한 수면데이터 수집과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420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웹 기반 구독형 분석서비스 제공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19253" y="1772793"/>
            <a:ext cx="11809476" cy="309638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312801" y="1988820"/>
            <a:ext cx="12889611" cy="2880360"/>
          </a:xfrm>
          <a:prstGeom prst="rect">
            <a:avLst/>
          </a:prstGeom>
          <a:solidFill>
            <a:schemeClr val="l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프로젝트 과정 소개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51307" y="2434168"/>
            <a:ext cx="1786338" cy="1786338"/>
            <a:chOff x="551307" y="2434168"/>
            <a:chExt cx="1786338" cy="1786338"/>
          </a:xfrm>
        </p:grpSpPr>
        <p:sp>
          <p:nvSpPr>
            <p:cNvPr id="18" name="타원 17"/>
            <p:cNvSpPr/>
            <p:nvPr/>
          </p:nvSpPr>
          <p:spPr>
            <a:xfrm>
              <a:off x="551307" y="2434168"/>
              <a:ext cx="1786338" cy="1786338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9692" y="3069961"/>
              <a:ext cx="989567" cy="519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기획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941491" y="2434761"/>
            <a:ext cx="1786338" cy="1786338"/>
            <a:chOff x="2941491" y="2434761"/>
            <a:chExt cx="1786338" cy="1786338"/>
          </a:xfrm>
        </p:grpSpPr>
        <p:sp>
          <p:nvSpPr>
            <p:cNvPr id="20" name="타원 19"/>
            <p:cNvSpPr/>
            <p:nvPr/>
          </p:nvSpPr>
          <p:spPr>
            <a:xfrm>
              <a:off x="2941491" y="2434761"/>
              <a:ext cx="1786338" cy="1786338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39876" y="2853905"/>
              <a:ext cx="989567" cy="948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주제선정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245779" y="2427817"/>
            <a:ext cx="1786338" cy="1786338"/>
            <a:chOff x="5245779" y="2434168"/>
            <a:chExt cx="1786338" cy="1786338"/>
          </a:xfrm>
        </p:grpSpPr>
        <p:sp>
          <p:nvSpPr>
            <p:cNvPr id="22" name="타원 21"/>
            <p:cNvSpPr/>
            <p:nvPr/>
          </p:nvSpPr>
          <p:spPr>
            <a:xfrm>
              <a:off x="5245779" y="2434168"/>
              <a:ext cx="1786338" cy="1786338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44164" y="2853191"/>
              <a:ext cx="989567" cy="948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역할분배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550067" y="2434761"/>
            <a:ext cx="1786338" cy="1786338"/>
            <a:chOff x="7550067" y="2434761"/>
            <a:chExt cx="1786338" cy="1786338"/>
          </a:xfrm>
        </p:grpSpPr>
        <p:sp>
          <p:nvSpPr>
            <p:cNvPr id="24" name="타원 23"/>
            <p:cNvSpPr/>
            <p:nvPr/>
          </p:nvSpPr>
          <p:spPr>
            <a:xfrm>
              <a:off x="7550067" y="2434761"/>
              <a:ext cx="1786338" cy="1786338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48452" y="2853784"/>
              <a:ext cx="989568" cy="948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제품제작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9782346" y="2434168"/>
            <a:ext cx="1786338" cy="1786338"/>
            <a:chOff x="9782346" y="2434168"/>
            <a:chExt cx="1786338" cy="1786338"/>
          </a:xfrm>
        </p:grpSpPr>
        <p:sp>
          <p:nvSpPr>
            <p:cNvPr id="26" name="타원 25"/>
            <p:cNvSpPr/>
            <p:nvPr/>
          </p:nvSpPr>
          <p:spPr>
            <a:xfrm>
              <a:off x="9782346" y="2434168"/>
              <a:ext cx="1786338" cy="1786338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00514" y="3070679"/>
              <a:ext cx="989567" cy="518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발표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1" animBg="1"/>
      <p:bldP spid="40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제품소개 영상</a:t>
            </a:r>
            <a:endParaRPr lang="en-US" altLang="ko-KR" sz="3000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6 Bold"/>
              <a:ea typeface="에스코어 드림 6 Bold"/>
            </a:endParaRP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프로젝트에 사용된 기술 소개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68" y="1052703"/>
            <a:ext cx="12104688" cy="5646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그룹 11"/>
          <p:cNvGrpSpPr/>
          <p:nvPr/>
        </p:nvGrpSpPr>
        <p:grpSpPr>
          <a:xfrm>
            <a:off x="170188" y="263668"/>
            <a:ext cx="510296" cy="603941"/>
            <a:chOff x="5823563" y="1255022"/>
            <a:chExt cx="777820" cy="920558"/>
          </a:xfrm>
        </p:grpSpPr>
        <p:grpSp>
          <p:nvGrpSpPr>
            <p:cNvPr id="16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17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9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제품에 사용된 아두이노 센서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-312801" y="1196721"/>
            <a:ext cx="12889611" cy="5040630"/>
          </a:xfrm>
          <a:prstGeom prst="rect">
            <a:avLst/>
          </a:prstGeom>
          <a:solidFill>
            <a:schemeClr val="l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9212530" y="2564891"/>
            <a:ext cx="2545693" cy="3168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52" name="사각형: 둥근 모서리 51"/>
          <p:cNvSpPr/>
          <p:nvPr/>
        </p:nvSpPr>
        <p:spPr>
          <a:xfrm>
            <a:off x="9192374" y="1700784"/>
            <a:ext cx="2563741" cy="1128167"/>
          </a:xfrm>
          <a:prstGeom prst="roundRect">
            <a:avLst>
              <a:gd name="adj" fmla="val 29166"/>
            </a:avLst>
          </a:prstGeom>
          <a:solidFill>
            <a:srgbClr val="B5938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3" name="TextBox 52"/>
          <p:cNvSpPr txBox="1"/>
          <p:nvPr/>
        </p:nvSpPr>
        <p:spPr>
          <a:xfrm>
            <a:off x="9307808" y="1835175"/>
            <a:ext cx="2304288" cy="820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온도</a:t>
            </a: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/</a:t>
            </a: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습도센서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(Dht-11)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282764" y="2564892"/>
            <a:ext cx="2545693" cy="3168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50" name="사각형: 둥근 모서리 49"/>
          <p:cNvSpPr/>
          <p:nvPr/>
        </p:nvSpPr>
        <p:spPr>
          <a:xfrm>
            <a:off x="6262621" y="1700784"/>
            <a:ext cx="2563741" cy="1128167"/>
          </a:xfrm>
          <a:prstGeom prst="roundRect">
            <a:avLst>
              <a:gd name="adj" fmla="val 29166"/>
            </a:avLst>
          </a:prstGeom>
          <a:solidFill>
            <a:srgbClr val="B5938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1" name="TextBox 50"/>
          <p:cNvSpPr txBox="1"/>
          <p:nvPr/>
        </p:nvSpPr>
        <p:spPr>
          <a:xfrm>
            <a:off x="6378055" y="1835176"/>
            <a:ext cx="2304289" cy="820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근전도</a:t>
            </a: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EMG</a:t>
            </a: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센서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(SZH-HWS010)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25337" y="2564892"/>
            <a:ext cx="2545693" cy="3168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7" name="사각형: 둥근 모서리 46"/>
          <p:cNvSpPr/>
          <p:nvPr/>
        </p:nvSpPr>
        <p:spPr>
          <a:xfrm>
            <a:off x="407289" y="1700784"/>
            <a:ext cx="2563741" cy="1128167"/>
          </a:xfrm>
          <a:prstGeom prst="roundRect">
            <a:avLst>
              <a:gd name="adj" fmla="val 29166"/>
            </a:avLst>
          </a:prstGeom>
          <a:solidFill>
            <a:srgbClr val="B5938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4" name="TextBox 33"/>
          <p:cNvSpPr txBox="1"/>
          <p:nvPr/>
        </p:nvSpPr>
        <p:spPr>
          <a:xfrm>
            <a:off x="522724" y="1835174"/>
            <a:ext cx="2304288" cy="820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산소포화도센서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(MAX30102)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334955" y="2564892"/>
            <a:ext cx="2545693" cy="31683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48" name="사각형: 둥근 모서리 47"/>
          <p:cNvSpPr/>
          <p:nvPr/>
        </p:nvSpPr>
        <p:spPr>
          <a:xfrm>
            <a:off x="3334955" y="1700784"/>
            <a:ext cx="2563741" cy="1128167"/>
          </a:xfrm>
          <a:prstGeom prst="roundRect">
            <a:avLst>
              <a:gd name="adj" fmla="val 29166"/>
            </a:avLst>
          </a:prstGeom>
          <a:solidFill>
            <a:srgbClr val="B5938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9" name="TextBox 48"/>
          <p:cNvSpPr txBox="1"/>
          <p:nvPr/>
        </p:nvSpPr>
        <p:spPr>
          <a:xfrm>
            <a:off x="3450390" y="1835174"/>
            <a:ext cx="2304288" cy="820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심전도</a:t>
            </a: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ECG</a:t>
            </a: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센서</a:t>
            </a:r>
          </a:p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나눔스퀘어OTF Bold"/>
                <a:ea typeface="나눔스퀘어OTF Bold"/>
              </a:rPr>
              <a:t>(SZH-HWS009)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3211109" y="2924937"/>
            <a:ext cx="2811434" cy="273374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85032" y="2936416"/>
            <a:ext cx="2419319" cy="2796872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7574" y="2903599"/>
            <a:ext cx="2383171" cy="275508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696450" y="3040135"/>
            <a:ext cx="1565033" cy="2482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70189" y="263668"/>
            <a:ext cx="510296" cy="603941"/>
            <a:chOff x="5823563" y="1255022"/>
            <a:chExt cx="777820" cy="920558"/>
          </a:xfrm>
        </p:grpSpPr>
        <p:grpSp>
          <p:nvGrpSpPr>
            <p:cNvPr id="13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16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9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제품 회로도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9838" y="240895"/>
            <a:ext cx="6980953" cy="621248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74594" y="2420874"/>
            <a:ext cx="3405154" cy="576072"/>
          </a:xfrm>
          <a:prstGeom prst="rect">
            <a:avLst/>
          </a:prstGeom>
          <a:solidFill>
            <a:srgbClr val="AD8E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aseline="-24000"/>
          </a:p>
        </p:txBody>
      </p:sp>
      <p:sp>
        <p:nvSpPr>
          <p:cNvPr id="36" name="TextBox 35"/>
          <p:cNvSpPr txBox="1"/>
          <p:nvPr/>
        </p:nvSpPr>
        <p:spPr>
          <a:xfrm>
            <a:off x="1001580" y="2492883"/>
            <a:ext cx="2751182" cy="452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에스코어 드림 5 Medium"/>
                <a:ea typeface="에스코어 드림 5 Medium"/>
              </a:rPr>
              <a:t>Dht11 </a:t>
            </a: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에스코어 드림 5 Medium"/>
                <a:ea typeface="에스코어 드림 5 Medium"/>
              </a:rPr>
              <a:t>온습도센서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74594" y="3356991"/>
            <a:ext cx="3405154" cy="576072"/>
          </a:xfrm>
          <a:prstGeom prst="rect">
            <a:avLst/>
          </a:prstGeom>
          <a:solidFill>
            <a:srgbClr val="AD8E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aseline="-24000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1581" y="3429000"/>
            <a:ext cx="2751182" cy="452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에스코어 드림 5 Medium"/>
                <a:ea typeface="에스코어 드림 5 Medium"/>
              </a:rPr>
              <a:t>E</a:t>
            </a: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에스코어 드림 5 Medium"/>
                <a:ea typeface="에스코어 드림 5 Medium"/>
              </a:rPr>
              <a:t>C</a:t>
            </a: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에스코어 드림 5 Medium"/>
                <a:ea typeface="에스코어 드림 5 Medium"/>
              </a:rPr>
              <a:t>G 심전도센서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74594" y="4293108"/>
            <a:ext cx="3405154" cy="576072"/>
          </a:xfrm>
          <a:prstGeom prst="rect">
            <a:avLst/>
          </a:prstGeom>
          <a:solidFill>
            <a:srgbClr val="AD8E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aseline="-24000">
              <a:solidFill>
                <a:schemeClr val="lt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6512" y="4365116"/>
            <a:ext cx="3039218" cy="45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에스코어 드림 5 Medium"/>
                <a:ea typeface="에스코어 드림 5 Medium"/>
              </a:rPr>
              <a:t>EMG 근전도센서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74594" y="5229225"/>
            <a:ext cx="3405154" cy="576072"/>
          </a:xfrm>
          <a:prstGeom prst="rect">
            <a:avLst/>
          </a:prstGeom>
          <a:solidFill>
            <a:srgbClr val="AD8E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aseline="-24000">
              <a:solidFill>
                <a:schemeClr val="l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01580" y="5301234"/>
            <a:ext cx="2751182" cy="453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에스코어 드림 5 Medium"/>
                <a:ea typeface="에스코어 드림 5 Medium"/>
              </a:rPr>
              <a:t>산소포화도센서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74593" y="1484757"/>
            <a:ext cx="3405154" cy="576072"/>
          </a:xfrm>
          <a:prstGeom prst="rect">
            <a:avLst/>
          </a:prstGeom>
          <a:solidFill>
            <a:srgbClr val="AD8E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aseline="-24000"/>
          </a:p>
        </p:txBody>
      </p:sp>
      <p:sp>
        <p:nvSpPr>
          <p:cNvPr id="45" name="TextBox 44"/>
          <p:cNvSpPr txBox="1"/>
          <p:nvPr/>
        </p:nvSpPr>
        <p:spPr>
          <a:xfrm>
            <a:off x="1001579" y="1556766"/>
            <a:ext cx="2751182" cy="452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에스코어 드림 5 Medium"/>
                <a:ea typeface="에스코어 드림 5 Medium"/>
              </a:rPr>
              <a:t>ESP32 </a:t>
            </a: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20000"/>
                    </a:srgbClr>
                  </a:outerShdw>
                </a:effectLst>
                <a:latin typeface="에스코어 드림 5 Medium"/>
                <a:ea typeface="에스코어 드림 5 Medium"/>
              </a:rPr>
              <a:t>보드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70189" y="263668"/>
            <a:ext cx="510296" cy="603941"/>
            <a:chOff x="5823563" y="1255022"/>
            <a:chExt cx="777820" cy="920558"/>
          </a:xfrm>
        </p:grpSpPr>
        <p:grpSp>
          <p:nvGrpSpPr>
            <p:cNvPr id="13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16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9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제품 소개</a:t>
            </a:r>
            <a:endParaRPr lang="en-US" altLang="ko-KR" sz="3000">
              <a:solidFill>
                <a:schemeClr val="lt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7968233" y="1231389"/>
            <a:ext cx="2232280" cy="54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레이저커팅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8180" t="9180" r="20700" b="17870"/>
          <a:stretch>
            <a:fillRect/>
          </a:stretch>
        </p:blipFill>
        <p:spPr>
          <a:xfrm>
            <a:off x="479298" y="1916811"/>
            <a:ext cx="5570296" cy="4248531"/>
          </a:xfrm>
          <a:prstGeom prst="rect">
            <a:avLst/>
          </a:prstGeom>
        </p:spPr>
      </p:pic>
      <p:sp>
        <p:nvSpPr>
          <p:cNvPr id="33" name="TextBox 5"/>
          <p:cNvSpPr txBox="1"/>
          <p:nvPr/>
        </p:nvSpPr>
        <p:spPr>
          <a:xfrm>
            <a:off x="2151763" y="1231389"/>
            <a:ext cx="1953588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3D</a:t>
            </a:r>
            <a:r>
              <a:rPr lang="ko-KR" altLang="en-US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설계도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916811"/>
            <a:ext cx="5722620" cy="42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70189" y="263668"/>
            <a:ext cx="510296" cy="603941"/>
            <a:chOff x="5823563" y="1255022"/>
            <a:chExt cx="777820" cy="920558"/>
          </a:xfrm>
        </p:grpSpPr>
        <p:grpSp>
          <p:nvGrpSpPr>
            <p:cNvPr id="13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16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9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제품 소개</a:t>
            </a:r>
            <a:endParaRPr lang="en-US" altLang="ko-KR" sz="3000">
              <a:solidFill>
                <a:schemeClr val="lt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2151763" y="1231389"/>
            <a:ext cx="1953588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3D</a:t>
            </a:r>
            <a:r>
              <a:rPr lang="ko-KR" altLang="en-US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설계도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298" y="980694"/>
            <a:ext cx="8404860" cy="541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웹</a:t>
            </a:r>
            <a:r>
              <a:rPr lang="en-US" altLang="ko-KR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/</a:t>
            </a: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앱 화면구성설계도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35280" y="1124712"/>
            <a:ext cx="11521440" cy="5328666"/>
          </a:xfrm>
          <a:prstGeom prst="rect">
            <a:avLst/>
          </a:prstGeom>
          <a:solidFill>
            <a:schemeClr val="l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3316" y="1489900"/>
            <a:ext cx="2559207" cy="4560964"/>
          </a:xfrm>
          <a:prstGeom prst="rect">
            <a:avLst/>
          </a:prstGeom>
          <a:ln w="8890">
            <a:solidFill>
              <a:schemeClr val="dk1"/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76360" y="1484757"/>
            <a:ext cx="2559207" cy="4560963"/>
          </a:xfrm>
          <a:prstGeom prst="rect">
            <a:avLst/>
          </a:prstGeom>
          <a:ln w="8890">
            <a:solidFill>
              <a:schemeClr val="dk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07663" y="1484756"/>
            <a:ext cx="2559207" cy="4560963"/>
          </a:xfrm>
          <a:prstGeom prst="rect">
            <a:avLst/>
          </a:prstGeom>
          <a:ln w="8890">
            <a:solidFill>
              <a:srgbClr val="000000"/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92011" y="1489900"/>
            <a:ext cx="2559207" cy="4560964"/>
          </a:xfrm>
          <a:prstGeom prst="rect">
            <a:avLst/>
          </a:prstGeom>
          <a:ln w="8890"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>
            <a:fillRect/>
          </a:stretch>
        </p:blipFill>
        <p:spPr>
          <a:xfrm>
            <a:off x="801094" y="1129605"/>
            <a:ext cx="3350662" cy="5467791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결과보기 화면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9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10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63946" y="404621"/>
            <a:ext cx="5472527" cy="619277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3" name="직선 연결선 42"/>
          <p:cNvCxnSpPr/>
          <p:nvPr/>
        </p:nvCxnSpPr>
        <p:spPr>
          <a:xfrm flipV="1">
            <a:off x="5976094" y="1577490"/>
            <a:ext cx="0" cy="47529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79748" y="345948"/>
            <a:ext cx="3663860" cy="852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>
                <a:solidFill>
                  <a:schemeClr val="bg1"/>
                </a:solidFill>
                <a:latin typeface="에스코어 드림 6 Bold"/>
                <a:ea typeface="에스코어 드림 6 Bold"/>
              </a:rPr>
              <a:t>CONTENTS</a:t>
            </a:r>
            <a:endParaRPr lang="ko-KR" altLang="en-US" sz="5000">
              <a:solidFill>
                <a:schemeClr val="bg1"/>
              </a:solidFill>
              <a:latin typeface="에스코어 드림 6 Bold"/>
              <a:ea typeface="에스코어 드림 6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1645" y="1577490"/>
            <a:ext cx="3871476" cy="544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01 </a:t>
            </a:r>
            <a:r>
              <a:rPr lang="ko-KR" altLang="en-US" sz="300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프로젝트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61645" y="2564728"/>
            <a:ext cx="4319712" cy="548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02  </a:t>
            </a:r>
            <a:r>
              <a:rPr lang="ko-KR" altLang="en-US" sz="300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프로젝트 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61646" y="3555328"/>
            <a:ext cx="48190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dirty="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03</a:t>
            </a:r>
            <a:r>
              <a:rPr lang="ko-KR" altLang="en-US" sz="3000" dirty="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  제품 소개 및 영상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10855" y="4539124"/>
            <a:ext cx="48190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dirty="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04  </a:t>
            </a:r>
            <a:r>
              <a:rPr lang="ko-KR" altLang="en-US" sz="3000" dirty="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기대 효과 및 개선사항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8" name="사각형: 둥근 모서리 207"/>
          <p:cNvSpPr/>
          <p:nvPr/>
        </p:nvSpPr>
        <p:spPr>
          <a:xfrm>
            <a:off x="170189" y="1052703"/>
            <a:ext cx="11902558" cy="5472684"/>
          </a:xfrm>
          <a:prstGeom prst="roundRect">
            <a:avLst>
              <a:gd name="adj" fmla="val 4687"/>
            </a:avLst>
          </a:prstGeom>
          <a:solidFill>
            <a:schemeClr val="l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70189" y="263668"/>
            <a:ext cx="510296" cy="603941"/>
            <a:chOff x="5823563" y="1255022"/>
            <a:chExt cx="777820" cy="920558"/>
          </a:xfrm>
        </p:grpSpPr>
        <p:grpSp>
          <p:nvGrpSpPr>
            <p:cNvPr id="13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16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9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데이터베이스 </a:t>
            </a:r>
            <a:r>
              <a:rPr lang="en-US" altLang="ko-KR" sz="3000">
                <a:solidFill>
                  <a:schemeClr val="lt1"/>
                </a:solidFill>
                <a:latin typeface="에스코어 드림 6 Bold"/>
                <a:ea typeface="에스코어 드림 6 Bold"/>
              </a:rPr>
              <a:t>ERD</a:t>
            </a:r>
            <a:endParaRPr lang="ko-KR" altLang="en-US" sz="3000">
              <a:solidFill>
                <a:schemeClr val="lt1"/>
              </a:solidFill>
              <a:latin typeface="에스코어 드림 6 Bold"/>
              <a:ea typeface="에스코어 드림 6 Bold"/>
            </a:endParaRPr>
          </a:p>
        </p:txBody>
      </p:sp>
      <p:grpSp>
        <p:nvGrpSpPr>
          <p:cNvPr id="161" name="그룹 9"/>
          <p:cNvGrpSpPr/>
          <p:nvPr/>
        </p:nvGrpSpPr>
        <p:grpSpPr>
          <a:xfrm>
            <a:off x="6543504" y="2505293"/>
            <a:ext cx="2378737" cy="2340961"/>
            <a:chOff x="730476" y="1425678"/>
            <a:chExt cx="1904568" cy="1467457"/>
          </a:xfrm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grpSpPr>
        <p:grpSp>
          <p:nvGrpSpPr>
            <p:cNvPr id="162" name="그룹 4"/>
            <p:cNvGrpSpPr/>
            <p:nvPr/>
          </p:nvGrpSpPr>
          <p:grpSpPr>
            <a:xfrm>
              <a:off x="732613" y="1425678"/>
              <a:ext cx="1902431" cy="1467457"/>
              <a:chOff x="6528617" y="3008670"/>
              <a:chExt cx="2438403" cy="1606100"/>
            </a:xfrm>
          </p:grpSpPr>
          <p:sp>
            <p:nvSpPr>
              <p:cNvPr id="163" name="사각형: 둥근 모서리 2"/>
              <p:cNvSpPr/>
              <p:nvPr/>
            </p:nvSpPr>
            <p:spPr>
              <a:xfrm>
                <a:off x="6528619" y="3008670"/>
                <a:ext cx="2438400" cy="1606100"/>
              </a:xfrm>
              <a:prstGeom prst="roundRect">
                <a:avLst>
                  <a:gd name="adj" fmla="val 9493"/>
                </a:avLst>
              </a:prstGeom>
              <a:solidFill>
                <a:schemeClr val="accent4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4" name="직사각형 3"/>
              <p:cNvSpPr/>
              <p:nvPr/>
            </p:nvSpPr>
            <p:spPr>
              <a:xfrm>
                <a:off x="6528617" y="3324880"/>
                <a:ext cx="2438403" cy="11371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User_id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User_password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User_name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User_email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User_address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User_check</a:t>
                </a:r>
              </a:p>
              <a:p>
                <a:pPr lvl="0">
                  <a:defRPr/>
                </a:pPr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65" name="TextBox 7"/>
            <p:cNvSpPr txBox="1"/>
            <p:nvPr/>
          </p:nvSpPr>
          <p:spPr>
            <a:xfrm>
              <a:off x="730476" y="1453130"/>
              <a:ext cx="1507097" cy="2479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50" baseline="30000">
                  <a:latin typeface="Cambria Math"/>
                  <a:ea typeface="Cambria Math"/>
                </a:rPr>
                <a:t>⚪</a:t>
              </a:r>
              <a:r>
                <a:rPr lang="ko-KR" altLang="en-US" sz="1200">
                  <a:latin typeface="Cambria Math"/>
                  <a:ea typeface="Cambria Math"/>
                </a:rPr>
                <a:t> </a:t>
              </a:r>
              <a:r>
                <a:rPr lang="en-US" altLang="ko-KR" sz="2000">
                  <a:latin typeface="에스코어 드림 6 Bold"/>
                  <a:ea typeface="에스코어 드림 6 Bold"/>
                </a:rPr>
                <a:t>tb_customer</a:t>
              </a:r>
              <a:endParaRPr lang="ko-KR" altLang="en-US" sz="1600">
                <a:latin typeface="에스코어 드림 6 Bold"/>
                <a:ea typeface="에스코어 드림 6 Bold"/>
              </a:endParaRPr>
            </a:p>
          </p:txBody>
        </p:sp>
      </p:grpSp>
      <p:grpSp>
        <p:nvGrpSpPr>
          <p:cNvPr id="166" name="그룹 80"/>
          <p:cNvGrpSpPr/>
          <p:nvPr/>
        </p:nvGrpSpPr>
        <p:grpSpPr>
          <a:xfrm>
            <a:off x="9523267" y="2447458"/>
            <a:ext cx="2343615" cy="2444052"/>
            <a:chOff x="721197" y="1394382"/>
            <a:chExt cx="1902429" cy="2186484"/>
          </a:xfrm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grpSpPr>
        <p:grpSp>
          <p:nvGrpSpPr>
            <p:cNvPr id="167" name="그룹 81"/>
            <p:cNvGrpSpPr/>
            <p:nvPr/>
          </p:nvGrpSpPr>
          <p:grpSpPr>
            <a:xfrm>
              <a:off x="721197" y="1394382"/>
              <a:ext cx="1902429" cy="2186484"/>
              <a:chOff x="6513982" y="2974416"/>
              <a:chExt cx="2438400" cy="2393059"/>
            </a:xfrm>
          </p:grpSpPr>
          <p:sp>
            <p:nvSpPr>
              <p:cNvPr id="168" name="사각형: 둥근 모서리 84"/>
              <p:cNvSpPr/>
              <p:nvPr/>
            </p:nvSpPr>
            <p:spPr>
              <a:xfrm>
                <a:off x="6513982" y="2974416"/>
                <a:ext cx="2438400" cy="2393059"/>
              </a:xfrm>
              <a:prstGeom prst="roundRect">
                <a:avLst>
                  <a:gd name="adj" fmla="val 9493"/>
                </a:avLst>
              </a:prstGeom>
              <a:solidFill>
                <a:schemeClr val="accent2">
                  <a:lumMod val="60000"/>
                  <a:lumOff val="4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9" name="직사각형 85"/>
              <p:cNvSpPr/>
              <p:nvPr/>
            </p:nvSpPr>
            <p:spPr>
              <a:xfrm>
                <a:off x="6517647" y="3391276"/>
                <a:ext cx="2434734" cy="1778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User_id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emg_result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ecg_result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O</a:t>
                </a:r>
                <a:r>
                  <a:rPr lang="en-US" altLang="ko-KR" sz="16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2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_result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hr_result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temp_result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humid_result</a:t>
                </a:r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</p:txBody>
          </p:sp>
        </p:grpSp>
        <p:sp>
          <p:nvSpPr>
            <p:cNvPr id="170" name="TextBox 82"/>
            <p:cNvSpPr txBox="1"/>
            <p:nvPr/>
          </p:nvSpPr>
          <p:spPr>
            <a:xfrm>
              <a:off x="730501" y="1428971"/>
              <a:ext cx="1141066" cy="3542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 baseline="30000">
                  <a:latin typeface="Cambria Math"/>
                  <a:ea typeface="Cambria Math"/>
                </a:rPr>
                <a:t>⚪ </a:t>
              </a:r>
              <a:r>
                <a:rPr lang="en-US" altLang="ko-KR" sz="2000">
                  <a:latin typeface="에스코어 드림 6 Bold"/>
                  <a:ea typeface="에스코어 드림 6 Bold"/>
                </a:rPr>
                <a:t>tb_result</a:t>
              </a:r>
              <a:endParaRPr lang="ko-KR" altLang="en-US" sz="1600">
                <a:latin typeface="에스코어 드림 6 Bold"/>
                <a:ea typeface="에스코어 드림 6 Bold"/>
              </a:endParaRPr>
            </a:p>
          </p:txBody>
        </p:sp>
      </p:grpSp>
      <p:grpSp>
        <p:nvGrpSpPr>
          <p:cNvPr id="171" name="그룹 38"/>
          <p:cNvGrpSpPr/>
          <p:nvPr/>
        </p:nvGrpSpPr>
        <p:grpSpPr>
          <a:xfrm>
            <a:off x="338392" y="2848204"/>
            <a:ext cx="2493579" cy="1839109"/>
            <a:chOff x="732614" y="1425682"/>
            <a:chExt cx="1902429" cy="1709532"/>
          </a:xfrm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grpSpPr>
        <p:grpSp>
          <p:nvGrpSpPr>
            <p:cNvPr id="172" name="그룹 39"/>
            <p:cNvGrpSpPr/>
            <p:nvPr/>
          </p:nvGrpSpPr>
          <p:grpSpPr>
            <a:xfrm>
              <a:off x="732614" y="1425682"/>
              <a:ext cx="1902429" cy="1709532"/>
              <a:chOff x="6528619" y="3008672"/>
              <a:chExt cx="2438401" cy="1871044"/>
            </a:xfrm>
          </p:grpSpPr>
          <p:sp>
            <p:nvSpPr>
              <p:cNvPr id="173" name="사각형: 둥근 모서리 42"/>
              <p:cNvSpPr/>
              <p:nvPr/>
            </p:nvSpPr>
            <p:spPr>
              <a:xfrm>
                <a:off x="6528620" y="3008672"/>
                <a:ext cx="2438400" cy="1871044"/>
              </a:xfrm>
              <a:prstGeom prst="roundRect">
                <a:avLst>
                  <a:gd name="adj" fmla="val 9880"/>
                </a:avLst>
              </a:prstGeom>
              <a:solidFill>
                <a:schemeClr val="accent5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4" name="직사각형 43"/>
              <p:cNvSpPr/>
              <p:nvPr/>
            </p:nvSpPr>
            <p:spPr>
              <a:xfrm>
                <a:off x="6528619" y="3434779"/>
                <a:ext cx="2438400" cy="1278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endPara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User_id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Timestamp_O</a:t>
                </a:r>
                <a:r>
                  <a:rPr lang="en-US" altLang="ko-KR" sz="16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2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_hr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Data_O</a:t>
                </a:r>
                <a:r>
                  <a:rPr lang="en-US" altLang="ko-KR" sz="16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2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Data_hr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Data_ir</a:t>
                </a:r>
              </a:p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75" name="TextBox 40"/>
            <p:cNvSpPr txBox="1"/>
            <p:nvPr/>
          </p:nvSpPr>
          <p:spPr>
            <a:xfrm>
              <a:off x="735079" y="1434898"/>
              <a:ext cx="1899961" cy="36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00" baseline="30000">
                  <a:latin typeface="Cambria Math"/>
                  <a:ea typeface="Cambria Math"/>
                </a:rPr>
                <a:t>⚪</a:t>
              </a:r>
              <a:r>
                <a:rPr lang="ko-KR" altLang="en-US" sz="1600">
                  <a:latin typeface="Cambria Math"/>
                  <a:ea typeface="Cambria Math"/>
                </a:rPr>
                <a:t> </a:t>
              </a:r>
              <a:r>
                <a:rPr lang="en-US" altLang="ko-KR" sz="2000">
                  <a:latin typeface="에스코어 드림 6 Bold"/>
                  <a:ea typeface="에스코어 드림 6 Bold"/>
                </a:rPr>
                <a:t>tb_sensor_O</a:t>
              </a:r>
              <a:r>
                <a:rPr lang="en-US" altLang="ko-KR" sz="2000" baseline="-25000">
                  <a:latin typeface="에스코어 드림 6 Bold"/>
                  <a:ea typeface="에스코어 드림 6 Bold"/>
                </a:rPr>
                <a:t>2</a:t>
              </a:r>
              <a:r>
                <a:rPr lang="en-US" altLang="ko-KR" sz="2000">
                  <a:latin typeface="에스코어 드림 6 Bold"/>
                  <a:ea typeface="에스코어 드림 6 Bold"/>
                </a:rPr>
                <a:t>_hr</a:t>
              </a:r>
              <a:endParaRPr lang="ko-KR" altLang="en-US" sz="2000">
                <a:latin typeface="에스코어 드림 6 Bold"/>
                <a:ea typeface="에스코어 드림 6 Bold"/>
              </a:endParaRPr>
            </a:p>
          </p:txBody>
        </p:sp>
      </p:grpSp>
      <p:grpSp>
        <p:nvGrpSpPr>
          <p:cNvPr id="176" name="그룹 153"/>
          <p:cNvGrpSpPr/>
          <p:nvPr/>
        </p:nvGrpSpPr>
        <p:grpSpPr>
          <a:xfrm>
            <a:off x="740459" y="1209195"/>
            <a:ext cx="2483668" cy="1454106"/>
            <a:chOff x="742609" y="1395244"/>
            <a:chExt cx="1892434" cy="1737148"/>
          </a:xfrm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grpSpPr>
        <p:grpSp>
          <p:nvGrpSpPr>
            <p:cNvPr id="177" name="그룹 154"/>
            <p:cNvGrpSpPr/>
            <p:nvPr/>
          </p:nvGrpSpPr>
          <p:grpSpPr>
            <a:xfrm>
              <a:off x="742609" y="1395244"/>
              <a:ext cx="1892434" cy="1737148"/>
              <a:chOff x="6541428" y="2975359"/>
              <a:chExt cx="2425589" cy="1901270"/>
            </a:xfrm>
          </p:grpSpPr>
          <p:sp>
            <p:nvSpPr>
              <p:cNvPr id="178" name="사각형: 둥근 모서리 156"/>
              <p:cNvSpPr/>
              <p:nvPr/>
            </p:nvSpPr>
            <p:spPr>
              <a:xfrm>
                <a:off x="6541429" y="2975359"/>
                <a:ext cx="2425588" cy="1901270"/>
              </a:xfrm>
              <a:prstGeom prst="roundRect">
                <a:avLst>
                  <a:gd name="adj" fmla="val 9880"/>
                </a:avLst>
              </a:prstGeom>
              <a:solidFill>
                <a:schemeClr val="accent5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9" name="직사각형 157"/>
              <p:cNvSpPr/>
              <p:nvPr/>
            </p:nvSpPr>
            <p:spPr>
              <a:xfrm>
                <a:off x="6541428" y="3505662"/>
                <a:ext cx="2425588" cy="11643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User_id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Timestamp_emg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Data_emg</a:t>
                </a:r>
                <a:endPara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</p:txBody>
          </p:sp>
        </p:grpSp>
        <p:sp>
          <p:nvSpPr>
            <p:cNvPr id="180" name="TextBox 155"/>
            <p:cNvSpPr txBox="1"/>
            <p:nvPr/>
          </p:nvSpPr>
          <p:spPr>
            <a:xfrm>
              <a:off x="742609" y="1401776"/>
              <a:ext cx="1697270" cy="4722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 baseline="30000">
                  <a:latin typeface="Cambria Math"/>
                  <a:ea typeface="Cambria Math"/>
                </a:rPr>
                <a:t>⚪</a:t>
              </a:r>
              <a:r>
                <a:rPr lang="ko-KR" altLang="en-US" sz="1600">
                  <a:latin typeface="Cambria Math"/>
                  <a:ea typeface="Cambria Math"/>
                </a:rPr>
                <a:t> </a:t>
              </a:r>
              <a:r>
                <a:rPr lang="en-US" altLang="ko-KR" sz="2000">
                  <a:latin typeface="에스코어 드림 6 Bold"/>
                  <a:ea typeface="에스코어 드림 6 Bold"/>
                </a:rPr>
                <a:t>tb_sensor_emg</a:t>
              </a:r>
              <a:endParaRPr lang="ko-KR" altLang="en-US" sz="2000">
                <a:latin typeface="에스코어 드림 6 Bold"/>
                <a:ea typeface="에스코어 드림 6 Bold"/>
              </a:endParaRPr>
            </a:p>
          </p:txBody>
        </p:sp>
      </p:grpSp>
      <p:grpSp>
        <p:nvGrpSpPr>
          <p:cNvPr id="181" name="그룹 22"/>
          <p:cNvGrpSpPr/>
          <p:nvPr/>
        </p:nvGrpSpPr>
        <p:grpSpPr>
          <a:xfrm>
            <a:off x="732616" y="4872216"/>
            <a:ext cx="2483668" cy="1454148"/>
            <a:chOff x="742609" y="1395194"/>
            <a:chExt cx="1892434" cy="1737198"/>
          </a:xfrm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grpSpPr>
        <p:grpSp>
          <p:nvGrpSpPr>
            <p:cNvPr id="182" name="그룹 23"/>
            <p:cNvGrpSpPr/>
            <p:nvPr/>
          </p:nvGrpSpPr>
          <p:grpSpPr>
            <a:xfrm>
              <a:off x="742609" y="1395244"/>
              <a:ext cx="1892434" cy="1737148"/>
              <a:chOff x="6541428" y="2975359"/>
              <a:chExt cx="2425589" cy="1901270"/>
            </a:xfrm>
          </p:grpSpPr>
          <p:sp>
            <p:nvSpPr>
              <p:cNvPr id="183" name="사각형: 둥근 모서리 25"/>
              <p:cNvSpPr/>
              <p:nvPr/>
            </p:nvSpPr>
            <p:spPr>
              <a:xfrm>
                <a:off x="6541429" y="2975359"/>
                <a:ext cx="2425588" cy="1901270"/>
              </a:xfrm>
              <a:prstGeom prst="roundRect">
                <a:avLst>
                  <a:gd name="adj" fmla="val 9880"/>
                </a:avLst>
              </a:prstGeom>
              <a:solidFill>
                <a:schemeClr val="accent5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4" name="직사각형 26"/>
              <p:cNvSpPr/>
              <p:nvPr/>
            </p:nvSpPr>
            <p:spPr>
              <a:xfrm>
                <a:off x="6541428" y="3504122"/>
                <a:ext cx="2425588" cy="1163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User_id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Timestamp_ecg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Data_ecg</a:t>
                </a:r>
                <a:endPara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</p:txBody>
          </p:sp>
        </p:grpSp>
        <p:sp>
          <p:nvSpPr>
            <p:cNvPr id="185" name="TextBox 24"/>
            <p:cNvSpPr txBox="1"/>
            <p:nvPr/>
          </p:nvSpPr>
          <p:spPr>
            <a:xfrm>
              <a:off x="742609" y="1395194"/>
              <a:ext cx="1630670" cy="4723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 baseline="30000">
                  <a:latin typeface="Cambria Math"/>
                  <a:ea typeface="Cambria Math"/>
                </a:rPr>
                <a:t>⚪</a:t>
              </a:r>
              <a:r>
                <a:rPr lang="ko-KR" altLang="en-US" sz="1600">
                  <a:latin typeface="Cambria Math"/>
                  <a:ea typeface="Cambria Math"/>
                </a:rPr>
                <a:t> </a:t>
              </a:r>
              <a:r>
                <a:rPr lang="en-US" altLang="ko-KR" sz="2000">
                  <a:latin typeface="에스코어 드림 6 Bold"/>
                  <a:ea typeface="에스코어 드림 6 Bold"/>
                </a:rPr>
                <a:t>tb_sensor_ecg</a:t>
              </a:r>
              <a:endParaRPr lang="ko-KR" altLang="en-US" sz="2000">
                <a:latin typeface="에스코어 드림 6 Bold"/>
                <a:ea typeface="에스코어 드림 6 Bold"/>
              </a:endParaRPr>
            </a:p>
          </p:txBody>
        </p:sp>
      </p:grpSp>
      <p:grpSp>
        <p:nvGrpSpPr>
          <p:cNvPr id="186" name="그룹 28"/>
          <p:cNvGrpSpPr/>
          <p:nvPr/>
        </p:nvGrpSpPr>
        <p:grpSpPr>
          <a:xfrm>
            <a:off x="3633673" y="1196721"/>
            <a:ext cx="2483668" cy="1464301"/>
            <a:chOff x="742607" y="1401780"/>
            <a:chExt cx="1892434" cy="1730612"/>
          </a:xfrm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grpSpPr>
        <p:grpSp>
          <p:nvGrpSpPr>
            <p:cNvPr id="187" name="그룹 29"/>
            <p:cNvGrpSpPr/>
            <p:nvPr/>
          </p:nvGrpSpPr>
          <p:grpSpPr>
            <a:xfrm>
              <a:off x="742607" y="1413829"/>
              <a:ext cx="1892434" cy="1718563"/>
              <a:chOff x="6541428" y="2995700"/>
              <a:chExt cx="2425590" cy="1880929"/>
            </a:xfrm>
          </p:grpSpPr>
          <p:sp>
            <p:nvSpPr>
              <p:cNvPr id="188" name="사각형: 둥근 모서리 31"/>
              <p:cNvSpPr/>
              <p:nvPr/>
            </p:nvSpPr>
            <p:spPr>
              <a:xfrm>
                <a:off x="6541430" y="2995700"/>
                <a:ext cx="2425588" cy="1880929"/>
              </a:xfrm>
              <a:prstGeom prst="roundRect">
                <a:avLst>
                  <a:gd name="adj" fmla="val 9880"/>
                </a:avLst>
              </a:prstGeom>
              <a:solidFill>
                <a:schemeClr val="accent5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9" name="직사각형 32"/>
              <p:cNvSpPr/>
              <p:nvPr/>
            </p:nvSpPr>
            <p:spPr>
              <a:xfrm>
                <a:off x="6541428" y="3518118"/>
                <a:ext cx="2425588" cy="1151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User_id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Timestamp_temp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Data_ temp</a:t>
                </a:r>
                <a:endPara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</p:txBody>
          </p:sp>
        </p:grpSp>
        <p:sp>
          <p:nvSpPr>
            <p:cNvPr id="190" name="TextBox 30"/>
            <p:cNvSpPr txBox="1"/>
            <p:nvPr/>
          </p:nvSpPr>
          <p:spPr>
            <a:xfrm>
              <a:off x="742608" y="1401780"/>
              <a:ext cx="1778920" cy="4672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 baseline="30000">
                  <a:latin typeface="Cambria Math"/>
                  <a:ea typeface="Cambria Math"/>
                </a:rPr>
                <a:t>⚪</a:t>
              </a:r>
              <a:r>
                <a:rPr lang="ko-KR" altLang="en-US" sz="1600">
                  <a:latin typeface="Cambria Math"/>
                  <a:ea typeface="Cambria Math"/>
                </a:rPr>
                <a:t> </a:t>
              </a:r>
              <a:r>
                <a:rPr lang="en-US" altLang="ko-KR" sz="2000">
                  <a:latin typeface="에스코어 드림 6 Bold"/>
                  <a:ea typeface="에스코어 드림 6 Bold"/>
                </a:rPr>
                <a:t>tb_sensor_temp</a:t>
              </a:r>
              <a:endParaRPr lang="ko-KR" altLang="en-US" sz="2000">
                <a:latin typeface="에스코어 드림 6 Bold"/>
                <a:ea typeface="에스코어 드림 6 Bold"/>
              </a:endParaRPr>
            </a:p>
          </p:txBody>
        </p:sp>
      </p:grpSp>
      <p:grpSp>
        <p:nvGrpSpPr>
          <p:cNvPr id="191" name="그룹 33"/>
          <p:cNvGrpSpPr/>
          <p:nvPr/>
        </p:nvGrpSpPr>
        <p:grpSpPr>
          <a:xfrm>
            <a:off x="3616331" y="4831168"/>
            <a:ext cx="2501008" cy="1454148"/>
            <a:chOff x="742609" y="1395194"/>
            <a:chExt cx="1905646" cy="1737198"/>
          </a:xfrm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grpSpPr>
        <p:grpSp>
          <p:nvGrpSpPr>
            <p:cNvPr id="192" name="그룹 34"/>
            <p:cNvGrpSpPr/>
            <p:nvPr/>
          </p:nvGrpSpPr>
          <p:grpSpPr>
            <a:xfrm>
              <a:off x="742609" y="1395244"/>
              <a:ext cx="1892434" cy="1737148"/>
              <a:chOff x="6541428" y="2975359"/>
              <a:chExt cx="2425589" cy="1901270"/>
            </a:xfrm>
          </p:grpSpPr>
          <p:sp>
            <p:nvSpPr>
              <p:cNvPr id="193" name="사각형: 둥근 모서리 36"/>
              <p:cNvSpPr/>
              <p:nvPr/>
            </p:nvSpPr>
            <p:spPr>
              <a:xfrm>
                <a:off x="6541429" y="2975359"/>
                <a:ext cx="2425588" cy="1901270"/>
              </a:xfrm>
              <a:prstGeom prst="roundRect">
                <a:avLst>
                  <a:gd name="adj" fmla="val 9880"/>
                </a:avLst>
              </a:prstGeom>
              <a:solidFill>
                <a:schemeClr val="accent5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4" name="직사각형 37"/>
              <p:cNvSpPr/>
              <p:nvPr/>
            </p:nvSpPr>
            <p:spPr>
              <a:xfrm>
                <a:off x="6541428" y="3499714"/>
                <a:ext cx="2425588" cy="1163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User_id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Timestamp_humid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Data_humid</a:t>
                </a:r>
                <a:endParaRPr lang="en-US" altLang="ko-KR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</p:txBody>
          </p:sp>
        </p:grpSp>
        <p:sp>
          <p:nvSpPr>
            <p:cNvPr id="195" name="TextBox 35"/>
            <p:cNvSpPr txBox="1"/>
            <p:nvPr/>
          </p:nvSpPr>
          <p:spPr>
            <a:xfrm>
              <a:off x="742608" y="1395194"/>
              <a:ext cx="1864711" cy="4732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 baseline="30000">
                  <a:latin typeface="Cambria Math"/>
                  <a:ea typeface="Cambria Math"/>
                </a:rPr>
                <a:t>⚪</a:t>
              </a:r>
              <a:r>
                <a:rPr lang="ko-KR" altLang="en-US" sz="1600">
                  <a:latin typeface="Cambria Math"/>
                  <a:ea typeface="Cambria Math"/>
                </a:rPr>
                <a:t> </a:t>
              </a:r>
              <a:r>
                <a:rPr lang="en-US" altLang="ko-KR" sz="2000">
                  <a:latin typeface="에스코어 드림 6 Bold"/>
                  <a:ea typeface="에스코어 드림 6 Bold"/>
                </a:rPr>
                <a:t>tb_sensor_humid</a:t>
              </a:r>
              <a:endParaRPr lang="ko-KR" altLang="en-US" sz="2000">
                <a:latin typeface="에스코어 드림 6 Bold"/>
                <a:ea typeface="에스코어 드림 6 Bold"/>
              </a:endParaRPr>
            </a:p>
          </p:txBody>
        </p:sp>
      </p:grpSp>
      <p:grpSp>
        <p:nvGrpSpPr>
          <p:cNvPr id="196" name="그룹 41"/>
          <p:cNvGrpSpPr/>
          <p:nvPr/>
        </p:nvGrpSpPr>
        <p:grpSpPr>
          <a:xfrm>
            <a:off x="3468115" y="3019119"/>
            <a:ext cx="2483668" cy="1454106"/>
            <a:chOff x="742609" y="1395244"/>
            <a:chExt cx="1892434" cy="1737148"/>
          </a:xfrm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grpSpPr>
        <p:grpSp>
          <p:nvGrpSpPr>
            <p:cNvPr id="197" name="그룹 44"/>
            <p:cNvGrpSpPr/>
            <p:nvPr/>
          </p:nvGrpSpPr>
          <p:grpSpPr>
            <a:xfrm>
              <a:off x="742609" y="1395244"/>
              <a:ext cx="1892434" cy="1737148"/>
              <a:chOff x="6541428" y="2975359"/>
              <a:chExt cx="2425589" cy="1901270"/>
            </a:xfrm>
          </p:grpSpPr>
          <p:sp>
            <p:nvSpPr>
              <p:cNvPr id="198" name="사각형: 둥근 모서리 46"/>
              <p:cNvSpPr/>
              <p:nvPr/>
            </p:nvSpPr>
            <p:spPr>
              <a:xfrm>
                <a:off x="6541429" y="2975359"/>
                <a:ext cx="2425588" cy="1901270"/>
              </a:xfrm>
              <a:prstGeom prst="roundRect">
                <a:avLst>
                  <a:gd name="adj" fmla="val 9880"/>
                </a:avLst>
              </a:prstGeom>
              <a:solidFill>
                <a:schemeClr val="accent6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9" name="직사각형 47"/>
              <p:cNvSpPr/>
              <p:nvPr/>
            </p:nvSpPr>
            <p:spPr>
              <a:xfrm>
                <a:off x="6541428" y="3503065"/>
                <a:ext cx="2425588" cy="11669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User_id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Sensor_seq</a:t>
                </a: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/>
                    <a:ea typeface="에스코어 드림 5 Medium"/>
                  </a:rPr>
                  <a:t>Sensor_id</a:t>
                </a:r>
              </a:p>
            </p:txBody>
          </p:sp>
        </p:grpSp>
        <p:sp>
          <p:nvSpPr>
            <p:cNvPr id="200" name="TextBox 45"/>
            <p:cNvSpPr txBox="1"/>
            <p:nvPr/>
          </p:nvSpPr>
          <p:spPr>
            <a:xfrm>
              <a:off x="742609" y="1413399"/>
              <a:ext cx="1723629" cy="473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000" baseline="30000">
                  <a:latin typeface="Cambria Math"/>
                  <a:ea typeface="Cambria Math"/>
                </a:rPr>
                <a:t>⚪</a:t>
              </a:r>
              <a:r>
                <a:rPr lang="ko-KR" altLang="en-US" sz="1600">
                  <a:latin typeface="Cambria Math"/>
                  <a:ea typeface="Cambria Math"/>
                </a:rPr>
                <a:t> </a:t>
              </a:r>
              <a:r>
                <a:rPr lang="en-US" altLang="ko-KR" sz="2000">
                  <a:latin typeface="에스코어 드림 6 Bold"/>
                  <a:ea typeface="에스코어 드림 6 Bold"/>
                </a:rPr>
                <a:t>tb_sensor_total</a:t>
              </a:r>
              <a:endParaRPr lang="ko-KR" altLang="en-US" sz="2000">
                <a:latin typeface="에스코어 드림 6 Bold"/>
                <a:ea typeface="에스코어 드림 6 Bold"/>
              </a:endParaRPr>
            </a:p>
          </p:txBody>
        </p:sp>
      </p:grpSp>
      <p:cxnSp>
        <p:nvCxnSpPr>
          <p:cNvPr id="201" name="직선 연결선 53"/>
          <p:cNvCxnSpPr/>
          <p:nvPr/>
        </p:nvCxnSpPr>
        <p:spPr>
          <a:xfrm>
            <a:off x="2831968" y="3806136"/>
            <a:ext cx="63614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55"/>
          <p:cNvCxnSpPr/>
          <p:nvPr/>
        </p:nvCxnSpPr>
        <p:spPr>
          <a:xfrm>
            <a:off x="5951782" y="3796197"/>
            <a:ext cx="59172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56"/>
          <p:cNvCxnSpPr/>
          <p:nvPr/>
        </p:nvCxnSpPr>
        <p:spPr>
          <a:xfrm>
            <a:off x="8926893" y="3809451"/>
            <a:ext cx="59172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58"/>
          <p:cNvCxnSpPr/>
          <p:nvPr/>
        </p:nvCxnSpPr>
        <p:spPr>
          <a:xfrm>
            <a:off x="3224126" y="2060035"/>
            <a:ext cx="243990" cy="11743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  <a:effectLst>
            <a:outerShdw blurRad="76200" dist="76200" dir="2700000" algn="ctr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71"/>
          <p:cNvCxnSpPr/>
          <p:nvPr/>
        </p:nvCxnSpPr>
        <p:spPr>
          <a:xfrm flipH="1">
            <a:off x="3224126" y="4291140"/>
            <a:ext cx="243990" cy="11743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76"/>
          <p:cNvCxnSpPr/>
          <p:nvPr/>
        </p:nvCxnSpPr>
        <p:spPr>
          <a:xfrm flipH="1" flipV="1">
            <a:off x="5951782" y="3868966"/>
            <a:ext cx="148216" cy="1808269"/>
          </a:xfrm>
          <a:prstGeom prst="bentConnector3">
            <a:avLst>
              <a:gd name="adj1" fmla="val -8717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86"/>
          <p:cNvCxnSpPr/>
          <p:nvPr/>
        </p:nvCxnSpPr>
        <p:spPr>
          <a:xfrm flipH="1">
            <a:off x="5948570" y="2056046"/>
            <a:ext cx="168769" cy="1668471"/>
          </a:xfrm>
          <a:prstGeom prst="bentConnector4">
            <a:avLst>
              <a:gd name="adj1" fmla="val -64781"/>
              <a:gd name="adj2" fmla="val 9968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기대효과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6F7224-97BF-A058-ECD4-B8E07ADB9989}"/>
              </a:ext>
            </a:extLst>
          </p:cNvPr>
          <p:cNvGrpSpPr/>
          <p:nvPr/>
        </p:nvGrpSpPr>
        <p:grpSpPr>
          <a:xfrm>
            <a:off x="1396233" y="1412748"/>
            <a:ext cx="3782830" cy="3782830"/>
            <a:chOff x="1396233" y="1412748"/>
            <a:chExt cx="3782830" cy="3782830"/>
          </a:xfrm>
        </p:grpSpPr>
        <p:sp>
          <p:nvSpPr>
            <p:cNvPr id="14" name="타원 13"/>
            <p:cNvSpPr/>
            <p:nvPr/>
          </p:nvSpPr>
          <p:spPr>
            <a:xfrm>
              <a:off x="1396233" y="1412748"/>
              <a:ext cx="3782830" cy="3782830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87423" y="2805112"/>
              <a:ext cx="3600451" cy="1069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200" dirty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병원</a:t>
              </a:r>
              <a:r>
                <a:rPr lang="en-US" altLang="ko-KR" sz="3200" dirty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/</a:t>
              </a:r>
              <a:r>
                <a:rPr lang="ko-KR" altLang="en-US" sz="3200" dirty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심리상담</a:t>
              </a:r>
            </a:p>
            <a:p>
              <a:pPr algn="ctr">
                <a:defRPr/>
              </a:pPr>
              <a:r>
                <a:rPr lang="ko-KR" altLang="en-US" sz="3200" dirty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센터와 연계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71D360-C845-0C07-BB2C-D3BC7581209B}"/>
              </a:ext>
            </a:extLst>
          </p:cNvPr>
          <p:cNvGrpSpPr/>
          <p:nvPr/>
        </p:nvGrpSpPr>
        <p:grpSpPr>
          <a:xfrm>
            <a:off x="6716137" y="1412748"/>
            <a:ext cx="3782830" cy="3782830"/>
            <a:chOff x="6716137" y="1412748"/>
            <a:chExt cx="3782830" cy="3782830"/>
          </a:xfrm>
        </p:grpSpPr>
        <p:sp>
          <p:nvSpPr>
            <p:cNvPr id="17" name="타원 16"/>
            <p:cNvSpPr/>
            <p:nvPr/>
          </p:nvSpPr>
          <p:spPr>
            <a:xfrm>
              <a:off x="6716137" y="1412748"/>
              <a:ext cx="3782830" cy="3782830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81390" y="2526321"/>
              <a:ext cx="3052324" cy="1557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200" dirty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정기구독</a:t>
              </a:r>
            </a:p>
            <a:p>
              <a:pPr algn="ctr">
                <a:defRPr/>
              </a:pPr>
              <a:r>
                <a:rPr lang="ko-KR" altLang="en-US" sz="3200" dirty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서비스를 통한</a:t>
              </a:r>
            </a:p>
            <a:p>
              <a:pPr algn="ctr">
                <a:defRPr/>
              </a:pPr>
              <a:r>
                <a:rPr lang="ko-KR" altLang="en-US" sz="3200" dirty="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나눔스퀘어OTF Bold"/>
                  <a:ea typeface="나눔스퀘어OTF Bold"/>
                </a:rPr>
                <a:t>개인 수면 관리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프로젝트 후기 및 개선사항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90428" y="1484757"/>
            <a:ext cx="5001509" cy="49686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796674" y="2339792"/>
            <a:ext cx="4589016" cy="294467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sz="2400" b="0" spc="-200" dirty="0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8000"/>
                    </a:srgbClr>
                  </a:outerShdw>
                </a:effectLst>
                <a:latin typeface="에스코어 드림 5 Medium"/>
                <a:ea typeface="에스코어 드림 5 Medium"/>
              </a:rPr>
              <a:t>기획단계에서 계획한  샘플데이터와 알고리즘 모델을 사용의 어려움</a:t>
            </a:r>
            <a:endParaRPr lang="ko-KR" altLang="en-US" sz="2400" dirty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8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lvl="0">
              <a:lnSpc>
                <a:spcPct val="130000"/>
              </a:lnSpc>
              <a:defRPr/>
            </a:pPr>
            <a:endParaRPr lang="ko-KR" altLang="en-US" sz="2400" dirty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8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lvl="0">
              <a:lnSpc>
                <a:spcPct val="130000"/>
              </a:lnSpc>
              <a:defRPr/>
            </a:pPr>
            <a:endParaRPr lang="ko-KR" altLang="en-US" sz="2400" dirty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8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lvl="0">
              <a:lnSpc>
                <a:spcPct val="130000"/>
              </a:lnSpc>
              <a:defRPr/>
            </a:pPr>
            <a:r>
              <a:rPr lang="ko-KR" altLang="en-US" sz="2400" dirty="0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8000"/>
                    </a:srgbClr>
                  </a:outerShdw>
                </a:effectLst>
                <a:latin typeface="에스코어 드림 5 Medium"/>
                <a:ea typeface="에스코어 드림 5 Medium"/>
              </a:rPr>
              <a:t>의학적인 진단과 구체적인 해결</a:t>
            </a:r>
            <a:endParaRPr lang="en-US" altLang="ko-KR" sz="2400" dirty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8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lvl="0">
              <a:lnSpc>
                <a:spcPct val="130000"/>
              </a:lnSpc>
              <a:defRPr/>
            </a:pPr>
            <a:r>
              <a:rPr lang="ko-KR" altLang="en-US" sz="2400" dirty="0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8000"/>
                    </a:srgbClr>
                  </a:outerShdw>
                </a:effectLst>
                <a:latin typeface="에스코어 드림 5 Medium"/>
                <a:ea typeface="에스코어 드림 5 Medium"/>
              </a:rPr>
              <a:t>방법 제시의 한계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27379" y="1340739"/>
            <a:ext cx="4032504" cy="720090"/>
          </a:xfrm>
          <a:prstGeom prst="rect">
            <a:avLst/>
          </a:prstGeom>
          <a:solidFill>
            <a:srgbClr val="AD8E7C"/>
          </a:solidFill>
          <a:ln>
            <a:noFill/>
          </a:ln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320194" y="1428369"/>
            <a:ext cx="1647921" cy="54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32000"/>
                    </a:srgbClr>
                  </a:outerShdw>
                </a:effectLst>
                <a:latin typeface="에스코어 드림 6 Bold"/>
                <a:ea typeface="에스코어 드림 6 Bold"/>
              </a:rPr>
              <a:t>아쉬운점</a:t>
            </a:r>
            <a:endParaRPr lang="ko-KR" altLang="en-US">
              <a:effectLst>
                <a:outerShdw blurRad="76200" dist="76200" dir="2700000" algn="ctr" rotWithShape="0">
                  <a:srgbClr val="000000">
                    <a:alpha val="32000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28809" y="1428369"/>
            <a:ext cx="5001509" cy="49686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5"/>
          <p:cNvSpPr txBox="1"/>
          <p:nvPr/>
        </p:nvSpPr>
        <p:spPr>
          <a:xfrm>
            <a:off x="6735055" y="2283404"/>
            <a:ext cx="4589016" cy="3420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sz="2400" dirty="0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8000"/>
                    </a:srgbClr>
                  </a:outerShdw>
                </a:effectLst>
                <a:latin typeface="에스코어 드림 5 Medium"/>
                <a:ea typeface="에스코어 드림 5 Medium"/>
              </a:rPr>
              <a:t>분석모델의 고도화</a:t>
            </a:r>
            <a:endParaRPr lang="en-US" altLang="ko-KR" sz="2400" dirty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8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ko-KR" sz="2400" dirty="0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8000"/>
                    </a:srgbClr>
                  </a:outerShdw>
                </a:effectLst>
                <a:latin typeface="에스코어 드림 5 Medium"/>
                <a:ea typeface="에스코어 드림 5 Medium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8000"/>
                    </a:srgbClr>
                  </a:outerShdw>
                </a:effectLst>
                <a:latin typeface="에스코어 드림 5 Medium"/>
                <a:ea typeface="에스코어 드림 5 Medium"/>
              </a:rPr>
              <a:t>인공지능 분석모델</a:t>
            </a:r>
            <a:r>
              <a:rPr lang="en-US" altLang="ko-KR" sz="2400" dirty="0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8000"/>
                    </a:srgbClr>
                  </a:outerShdw>
                </a:effectLst>
                <a:latin typeface="에스코어 드림 5 Medium"/>
                <a:ea typeface="에스코어 드림 5 Medium"/>
              </a:rPr>
              <a:t>)</a:t>
            </a:r>
          </a:p>
          <a:p>
            <a:pPr lvl="0">
              <a:lnSpc>
                <a:spcPct val="130000"/>
              </a:lnSpc>
              <a:defRPr/>
            </a:pPr>
            <a:endParaRPr lang="ko-KR" altLang="en-US" sz="2400" dirty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8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lvl="0">
              <a:lnSpc>
                <a:spcPct val="130000"/>
              </a:lnSpc>
              <a:defRPr/>
            </a:pPr>
            <a:endParaRPr lang="ko-KR" altLang="en-US" sz="2400" dirty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8000"/>
                  </a:srgbClr>
                </a:outerShdw>
              </a:effectLst>
              <a:latin typeface="에스코어 드림 5 Medium"/>
              <a:ea typeface="에스코어 드림 5 Medium"/>
            </a:endParaRPr>
          </a:p>
          <a:p>
            <a:pPr lvl="0">
              <a:lnSpc>
                <a:spcPct val="130000"/>
              </a:lnSpc>
              <a:defRPr/>
            </a:pPr>
            <a:r>
              <a:rPr lang="ko-KR" altLang="en-US" sz="2400" dirty="0" err="1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8000"/>
                    </a:srgbClr>
                  </a:outerShdw>
                </a:effectLst>
                <a:latin typeface="에스코어 드림 5 Medium"/>
                <a:ea typeface="에스코어 드림 5 Medium"/>
              </a:rPr>
              <a:t>수면클리닉</a:t>
            </a:r>
            <a:r>
              <a:rPr lang="ko-KR" altLang="en-US" sz="2400" dirty="0"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8000"/>
                    </a:srgbClr>
                  </a:outerShdw>
                </a:effectLst>
                <a:latin typeface="에스코어 드림 5 Medium"/>
                <a:ea typeface="에스코어 드림 5 Medium"/>
              </a:rPr>
              <a:t> 및 전문가의 자문을 얻어 구체적인 솔루션 제공</a:t>
            </a:r>
          </a:p>
          <a:p>
            <a:pPr lvl="0">
              <a:lnSpc>
                <a:spcPct val="130000"/>
              </a:lnSpc>
              <a:defRPr/>
            </a:pPr>
            <a:endParaRPr lang="en-US" altLang="ko-KR" sz="2400" dirty="0">
              <a:solidFill>
                <a:schemeClr val="tx1"/>
              </a:solidFill>
              <a:effectLst>
                <a:outerShdw blurRad="76200" dist="76200" dir="2700000" algn="ctr" rotWithShape="0">
                  <a:srgbClr val="000000">
                    <a:alpha val="8000"/>
                  </a:srgbClr>
                </a:outerShdw>
              </a:effectLst>
              <a:latin typeface="에스코어 드림 5 Medium"/>
              <a:ea typeface="에스코어 드림 5 Medium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65760" y="1284351"/>
            <a:ext cx="4032504" cy="720090"/>
          </a:xfrm>
          <a:prstGeom prst="rect">
            <a:avLst/>
          </a:prstGeom>
          <a:solidFill>
            <a:srgbClr val="AD8E7C"/>
          </a:solidFill>
          <a:ln>
            <a:noFill/>
          </a:ln>
          <a:effectLst>
            <a:outerShdw blurRad="76200" dist="76200" dir="27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258052" y="1371981"/>
            <a:ext cx="1647921" cy="54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32000"/>
                    </a:srgbClr>
                  </a:outerShdw>
                </a:effectLst>
                <a:latin typeface="에스코어 드림 6 Bold"/>
                <a:ea typeface="에스코어 드림 6 Bold"/>
              </a:rPr>
              <a:t>개선사항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-168783" y="1268730"/>
            <a:ext cx="12529566" cy="5040630"/>
          </a:xfrm>
          <a:prstGeom prst="rect">
            <a:avLst/>
          </a:prstGeom>
          <a:solidFill>
            <a:schemeClr val="l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867927" y="294891"/>
            <a:ext cx="10456145" cy="54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팀 소개 및 팀원 소개</a:t>
            </a:r>
          </a:p>
        </p:txBody>
      </p:sp>
      <p:grpSp>
        <p:nvGrpSpPr>
          <p:cNvPr id="13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14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15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8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90428" y="2708910"/>
            <a:ext cx="1746515" cy="30963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  <a:p>
            <a:pPr algn="ctr">
              <a:defRPr/>
            </a:pPr>
            <a:endParaRPr lang="en-US" altLang="ko-KR" b="1"/>
          </a:p>
          <a:p>
            <a:pPr algn="ctr">
              <a:defRPr/>
            </a:pPr>
            <a:r>
              <a:rPr lang="en-US" altLang="ko-KR">
                <a:latin typeface="에스코어 드림 5 Medium"/>
                <a:ea typeface="에스코어 드림 5 Medium"/>
              </a:rPr>
              <a:t>Project Leader</a:t>
            </a:r>
          </a:p>
          <a:p>
            <a:pPr algn="ctr">
              <a:defRPr/>
            </a:pPr>
            <a:endParaRPr lang="ko-KR" altLang="en-US">
              <a:latin typeface="에스코어 드림 5 Medium"/>
              <a:ea typeface="에스코어 드림 5 Medium"/>
            </a:endParaRPr>
          </a:p>
          <a:p>
            <a:pPr algn="ctr">
              <a:defRPr/>
            </a:pPr>
            <a:r>
              <a:rPr lang="en-US" altLang="ko-KR">
                <a:latin typeface="에스코어 드림 5 Medium"/>
                <a:ea typeface="에스코어 드림 5 Medium"/>
              </a:rPr>
              <a:t>Prototype Modeling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2898363" y="1700784"/>
            <a:ext cx="1800224" cy="4104513"/>
            <a:chOff x="3773413" y="2420874"/>
            <a:chExt cx="1800224" cy="4104513"/>
          </a:xfrm>
          <a:solidFill>
            <a:srgbClr val="AD8E7C"/>
          </a:solidFill>
        </p:grpSpPr>
        <p:sp>
          <p:nvSpPr>
            <p:cNvPr id="22" name="직사각형 21"/>
            <p:cNvSpPr/>
            <p:nvPr/>
          </p:nvSpPr>
          <p:spPr>
            <a:xfrm>
              <a:off x="3773413" y="3429000"/>
              <a:ext cx="1746515" cy="30963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en-US" altLang="ko-KR">
                <a:latin typeface="에스코어 드림 5 Medium"/>
                <a:ea typeface="에스코어 드림 5 Medium"/>
              </a:endParaRPr>
            </a:p>
            <a:p>
              <a:pPr algn="ctr">
                <a:defRPr/>
              </a:pPr>
              <a:r>
                <a:rPr lang="en-US" altLang="ko-KR">
                  <a:latin typeface="에스코어 드림 5 Medium"/>
                  <a:ea typeface="에스코어 드림 5 Medium"/>
                </a:rPr>
                <a:t>Arduino</a:t>
              </a:r>
            </a:p>
            <a:p>
              <a:pPr algn="ctr">
                <a:defRPr/>
              </a:pPr>
              <a:r>
                <a:rPr lang="en-US" altLang="ko-KR">
                  <a:latin typeface="에스코어 드림 5 Medium"/>
                  <a:ea typeface="에스코어 드림 5 Medium"/>
                </a:rPr>
                <a:t> </a:t>
              </a:r>
            </a:p>
            <a:p>
              <a:pPr algn="ctr">
                <a:defRPr/>
              </a:pPr>
              <a:r>
                <a:rPr lang="ko-KR" altLang="en-US">
                  <a:latin typeface="에스코어 드림 5 Medium"/>
                  <a:ea typeface="에스코어 드림 5 Medium"/>
                </a:rPr>
                <a:t>센서통신</a:t>
              </a:r>
            </a:p>
            <a:p>
              <a:pPr algn="ctr">
                <a:defRPr/>
              </a:pPr>
              <a:endParaRPr lang="ko-KR" altLang="en-US">
                <a:latin typeface="에스코어 드림 5 Medium"/>
                <a:ea typeface="에스코어 드림 5 Medium"/>
              </a:endParaRPr>
            </a:p>
            <a:p>
              <a:pPr algn="ctr">
                <a:defRPr/>
              </a:pPr>
              <a:r>
                <a:rPr lang="en-US" altLang="ko-KR">
                  <a:latin typeface="에스코어 드림 5 Medium"/>
                  <a:ea typeface="에스코어 드림 5 Medium"/>
                </a:rPr>
                <a:t>Web</a:t>
              </a:r>
            </a:p>
            <a:p>
              <a:pPr algn="ctr">
                <a:defRPr/>
              </a:pPr>
              <a:endParaRPr lang="ko-KR" altLang="en-US"/>
            </a:p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3773413" y="2420874"/>
              <a:ext cx="1800224" cy="18002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5206298" y="2708910"/>
            <a:ext cx="1746515" cy="3096387"/>
          </a:xfrm>
          <a:prstGeom prst="rect">
            <a:avLst/>
          </a:prstGeom>
          <a:solidFill>
            <a:srgbClr val="AD8E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>
                <a:latin typeface="에스코어 드림 5 Medium"/>
                <a:ea typeface="에스코어 드림 5 Medium"/>
              </a:rPr>
              <a:t>백엔드</a:t>
            </a:r>
          </a:p>
          <a:p>
            <a:pPr algn="ctr">
              <a:defRPr/>
            </a:pPr>
            <a:endParaRPr lang="ko-KR" altLang="en-US">
              <a:latin typeface="에스코어 드림 5 Medium"/>
              <a:ea typeface="에스코어 드림 5 Medium"/>
            </a:endParaRPr>
          </a:p>
          <a:p>
            <a:pPr algn="ctr">
              <a:defRPr/>
            </a:pPr>
            <a:r>
              <a:rPr lang="ko-KR" altLang="en-US">
                <a:latin typeface="에스코어 드림 5 Medium"/>
                <a:ea typeface="에스코어 드림 5 Medium"/>
              </a:rPr>
              <a:t>웹 앱 디자인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514233" y="1700783"/>
            <a:ext cx="1800224" cy="4104513"/>
            <a:chOff x="9390114" y="2420873"/>
            <a:chExt cx="1800224" cy="4104513"/>
          </a:xfrm>
          <a:solidFill>
            <a:srgbClr val="AD8E7C"/>
          </a:solidFill>
        </p:grpSpPr>
        <p:sp>
          <p:nvSpPr>
            <p:cNvPr id="26" name="직사각형 25"/>
            <p:cNvSpPr/>
            <p:nvPr/>
          </p:nvSpPr>
          <p:spPr>
            <a:xfrm>
              <a:off x="9390114" y="3428999"/>
              <a:ext cx="1746515" cy="30963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에스코어 드림 5 Medium"/>
                <a:ea typeface="에스코어 드림 5 Medium"/>
              </a:endParaRPr>
            </a:p>
            <a:p>
              <a:pPr algn="ctr">
                <a:defRPr/>
              </a:pPr>
              <a:r>
                <a:rPr lang="ko-KR" altLang="en-US">
                  <a:latin typeface="에스코어 드림 5 Medium"/>
                  <a:ea typeface="에스코어 드림 5 Medium"/>
                </a:rPr>
                <a:t>데이터 베이스 </a:t>
              </a:r>
            </a:p>
            <a:p>
              <a:pPr algn="ctr">
                <a:defRPr/>
              </a:pPr>
              <a:endParaRPr lang="ko-KR" altLang="en-US">
                <a:latin typeface="에스코어 드림 5 Medium"/>
                <a:ea typeface="에스코어 드림 5 Medium"/>
              </a:endParaRPr>
            </a:p>
            <a:p>
              <a:pPr algn="ctr">
                <a:defRPr/>
              </a:pPr>
              <a:r>
                <a:rPr lang="ko-KR" altLang="en-US">
                  <a:latin typeface="에스코어 드림 5 Medium"/>
                  <a:ea typeface="에스코어 드림 5 Medium"/>
                </a:rPr>
                <a:t>서버 관리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9390114" y="2420873"/>
              <a:ext cx="1800224" cy="18002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9822168" y="2708910"/>
            <a:ext cx="1746515" cy="3096387"/>
          </a:xfrm>
          <a:prstGeom prst="rect">
            <a:avLst/>
          </a:prstGeom>
          <a:solidFill>
            <a:srgbClr val="AD8E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에스코어 드림 5 Medium"/>
              <a:ea typeface="에스코어 드림 5 Medium"/>
            </a:endParaRPr>
          </a:p>
          <a:p>
            <a:pPr algn="ctr">
              <a:defRPr/>
            </a:pPr>
            <a:r>
              <a:rPr lang="ko-KR" altLang="en-US">
                <a:latin typeface="에스코어 드림 5 Medium"/>
                <a:ea typeface="에스코어 드림 5 Medium"/>
              </a:rPr>
              <a:t>프론트엔드</a:t>
            </a:r>
          </a:p>
          <a:p>
            <a:pPr algn="ctr">
              <a:defRPr/>
            </a:pPr>
            <a:endParaRPr lang="ko-KR" altLang="en-US">
              <a:latin typeface="에스코어 드림 5 Medium"/>
              <a:ea typeface="에스코어 드림 5 Medium"/>
            </a:endParaRPr>
          </a:p>
          <a:p>
            <a:pPr algn="ctr">
              <a:defRPr/>
            </a:pPr>
            <a:r>
              <a:rPr lang="ko-KR" altLang="en-US">
                <a:latin typeface="에스코어 드림 5 Medium"/>
                <a:ea typeface="에스코어 드림 5 Medium"/>
              </a:rPr>
              <a:t>총괄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46861" y="1628775"/>
            <a:ext cx="1893832" cy="1904874"/>
          </a:xfrm>
          <a:prstGeom prst="rect">
            <a:avLst/>
          </a:prstGeom>
          <a:ln>
            <a:solidFill>
              <a:schemeClr val="accent1">
                <a:shade val="20000"/>
              </a:schemeClr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717" y="1609046"/>
            <a:ext cx="1883937" cy="1894922"/>
          </a:xfrm>
          <a:prstGeom prst="rect">
            <a:avLst/>
          </a:prstGeom>
          <a:ln>
            <a:solidFill>
              <a:schemeClr val="accent1">
                <a:shade val="20000"/>
              </a:schemeClr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64171" y="1628775"/>
            <a:ext cx="1932972" cy="1944243"/>
          </a:xfrm>
          <a:prstGeom prst="rect">
            <a:avLst/>
          </a:prstGeom>
          <a:ln>
            <a:solidFill>
              <a:schemeClr val="accent1">
                <a:shade val="20000"/>
              </a:schemeClr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83586" y="1546479"/>
            <a:ext cx="2008346" cy="2020056"/>
          </a:xfrm>
          <a:prstGeom prst="rect">
            <a:avLst/>
          </a:prstGeom>
          <a:ln>
            <a:solidFill>
              <a:schemeClr val="accent1">
                <a:shade val="20000"/>
              </a:schemeClr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32397" y="1595207"/>
            <a:ext cx="1927205" cy="1938443"/>
          </a:xfrm>
          <a:prstGeom prst="rect">
            <a:avLst/>
          </a:prstGeom>
          <a:ln>
            <a:solidFill>
              <a:schemeClr val="accent1">
                <a:shade val="2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30758" y="1268802"/>
            <a:ext cx="10837926" cy="5040558"/>
          </a:xfrm>
          <a:prstGeom prst="rect">
            <a:avLst/>
          </a:prstGeom>
          <a:solidFill>
            <a:schemeClr val="l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5"/>
          <p:cNvSpPr txBox="1"/>
          <p:nvPr/>
        </p:nvSpPr>
        <p:spPr>
          <a:xfrm>
            <a:off x="867927" y="294891"/>
            <a:ext cx="10456145" cy="541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참고자료</a:t>
            </a:r>
          </a:p>
        </p:txBody>
      </p:sp>
      <p:grpSp>
        <p:nvGrpSpPr>
          <p:cNvPr id="23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24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25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8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11352" y="1196721"/>
            <a:ext cx="7738016" cy="4893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indent="-127000">
              <a:defRPr/>
            </a:pPr>
            <a:endParaRPr lang="ko-KR" altLang="en-US" b="1" i="0" u="none" strike="noStrike" dirty="0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  <a:p>
            <a:pPr marL="127000" indent="-127000">
              <a:lnSpc>
                <a:spcPct val="150000"/>
              </a:lnSpc>
              <a:defRPr/>
            </a:pPr>
            <a:r>
              <a:rPr lang="en-US" altLang="ko-KR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수면다원검사 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,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대한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임상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신경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생리학회지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이일근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</a:p>
          <a:p>
            <a:pPr marL="127000" indent="-127000">
              <a:lnSpc>
                <a:spcPct val="150000"/>
              </a:lnSpc>
              <a:defRPr/>
            </a:pPr>
            <a:r>
              <a:rPr lang="en-US" altLang="ko-KR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Sleep prediction algorithm based on deep learning technology</a:t>
            </a:r>
          </a:p>
          <a:p>
            <a:pPr marL="127000" indent="-127000">
              <a:lnSpc>
                <a:spcPct val="150000"/>
              </a:lnSpc>
              <a:defRPr/>
            </a:pP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  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Interpretation of Polysomnography,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임상이비인후과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, Ryu,</a:t>
            </a:r>
          </a:p>
          <a:p>
            <a:pPr marL="127000" indent="-127000">
              <a:lnSpc>
                <a:spcPct val="150000"/>
              </a:lnSpc>
              <a:defRPr/>
            </a:pP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 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Gwanghui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Choi, Ji Ho</a:t>
            </a:r>
          </a:p>
          <a:p>
            <a:pPr marL="127000" indent="-127000">
              <a:lnSpc>
                <a:spcPct val="150000"/>
              </a:lnSpc>
              <a:tabLst>
                <a:tab pos="1862666" algn="l"/>
              </a:tabLst>
              <a:defRPr/>
            </a:pPr>
            <a:r>
              <a:rPr lang="en-US" altLang="ko-KR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수면다원검사의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정도관리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(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한국에서의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경험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및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제언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),</a:t>
            </a: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서울대학교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병원</a:t>
            </a:r>
            <a:endParaRPr lang="EN-US" altLang="en-US" b="0" i="0" u="none" strike="noStrike" dirty="0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  <a:p>
            <a:pPr marL="127000" indent="-127000">
              <a:lnSpc>
                <a:spcPct val="150000"/>
              </a:lnSpc>
              <a:defRPr/>
            </a:pP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신경정신과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및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수면다원검사실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정도언</a:t>
            </a:r>
            <a:endParaRPr lang="EN-US" altLang="en-US" b="0" i="0" u="none" strike="noStrike" dirty="0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  <a:p>
            <a:pPr marL="127000" indent="-127000">
              <a:lnSpc>
                <a:spcPct val="150000"/>
              </a:lnSpc>
              <a:defRPr/>
            </a:pPr>
            <a:r>
              <a:rPr lang="en-US" altLang="ko-KR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수면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패턴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분석을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위한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머신러닝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알고리즘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연구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,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광운대학교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대학원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,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여민수</a:t>
            </a:r>
            <a:endParaRPr lang="EN-US" altLang="en-US" b="0" i="0" u="none" strike="noStrike" dirty="0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  <a:p>
            <a:pPr marL="127000" indent="-127000">
              <a:lnSpc>
                <a:spcPct val="150000"/>
              </a:lnSpc>
              <a:defRPr/>
            </a:pPr>
            <a:r>
              <a:rPr lang="en-US" altLang="ko-KR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영상처리를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위한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수면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패턴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측정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및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분석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</a:p>
          <a:p>
            <a:pPr marL="127000" indent="-127000">
              <a:lnSpc>
                <a:spcPct val="150000"/>
              </a:lnSpc>
              <a:defRPr/>
            </a:pPr>
            <a:r>
              <a:rPr lang="en-US" altLang="ko-KR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심전도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신호의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처리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및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분석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,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전자공학회지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,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이명호</a:t>
            </a:r>
            <a:endParaRPr lang="EN-US" altLang="en-US" b="0" i="0" u="none" strike="noStrike" dirty="0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  <a:p>
            <a:pPr marL="127000" indent="-127000">
              <a:lnSpc>
                <a:spcPct val="150000"/>
              </a:lnSpc>
              <a:defRPr/>
            </a:pP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-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수면다원검사와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다수면잠복기검사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,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동아대학교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의과대학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정신과학</a:t>
            </a:r>
            <a:endParaRPr lang="EN-US" altLang="en-US" b="0" i="0" u="none" strike="noStrike" dirty="0">
              <a:solidFill>
                <a:schemeClr val="lt1"/>
              </a:solidFill>
              <a:latin typeface="에스코어 드림 5 Medium"/>
              <a:ea typeface="에스코어 드림 5 Medium"/>
            </a:endParaRPr>
          </a:p>
          <a:p>
            <a:pPr marL="127000" indent="-127000">
              <a:lnSpc>
                <a:spcPct val="150000"/>
              </a:lnSpc>
              <a:defRPr/>
            </a:pPr>
            <a:r>
              <a:rPr lang="ko-KR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 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교실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en-US" b="0" i="0" u="none" strike="noStrike" dirty="0" err="1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수면장애클리닉</a:t>
            </a:r>
            <a:r>
              <a:rPr lang="EN-US" altLang="en-US" b="0" i="0" u="none" strike="noStrike" dirty="0">
                <a:solidFill>
                  <a:schemeClr val="lt1"/>
                </a:solidFill>
                <a:latin typeface="에스코어 드림 5 Medium"/>
                <a:ea typeface="에스코어 드림 5 Medium"/>
              </a:rPr>
              <a:t>, 양 창 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91712" y="3789045"/>
            <a:ext cx="4770630" cy="64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감사합니다</a:t>
            </a:r>
            <a:r>
              <a:rPr lang="en-US" altLang="ko-KR" sz="3600">
                <a:solidFill>
                  <a:schemeClr val="bg1"/>
                </a:solidFill>
                <a:latin typeface="에스코어 드림 5 Medium"/>
                <a:ea typeface="에스코어 드림 5 Medium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4452" y="1673733"/>
            <a:ext cx="1903095" cy="1961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96774" y="-99441"/>
            <a:ext cx="12457557" cy="7056882"/>
          </a:xfrm>
          <a:prstGeom prst="rect">
            <a:avLst/>
          </a:prstGeom>
          <a:solidFill>
            <a:srgbClr val="0C163D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5"/>
          <p:cNvSpPr txBox="1"/>
          <p:nvPr/>
        </p:nvSpPr>
        <p:spPr>
          <a:xfrm>
            <a:off x="767334" y="1052703"/>
            <a:ext cx="4680585" cy="1736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5000"/>
              </a:lnSpc>
              <a:defRPr/>
            </a:pPr>
            <a:r>
              <a:rPr lang="ko-KR" altLang="en-US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누워서 잠들기 까지</a:t>
            </a:r>
          </a:p>
          <a:p>
            <a:pPr lvl="0" algn="ctr">
              <a:lnSpc>
                <a:spcPct val="135000"/>
              </a:lnSpc>
              <a:defRPr/>
            </a:pPr>
            <a:r>
              <a:rPr lang="en-US" altLang="ko-KR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30</a:t>
            </a:r>
            <a:r>
              <a:rPr lang="ko-KR" altLang="en-US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분 이상 걸린다</a:t>
            </a:r>
            <a:r>
              <a:rPr lang="en-US" altLang="ko-KR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.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6384035" y="1052703"/>
            <a:ext cx="5112640" cy="1736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5000"/>
              </a:lnSpc>
              <a:defRPr/>
            </a:pPr>
            <a:r>
              <a:rPr lang="ko-KR" altLang="en-US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자고 일어나도 피로가 풀리지 않는다</a:t>
            </a:r>
            <a:r>
              <a:rPr lang="en-US" altLang="ko-KR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.</a:t>
            </a:r>
          </a:p>
        </p:txBody>
      </p:sp>
      <p:sp>
        <p:nvSpPr>
          <p:cNvPr id="15" name="TextBox 5"/>
          <p:cNvSpPr txBox="1"/>
          <p:nvPr/>
        </p:nvSpPr>
        <p:spPr>
          <a:xfrm>
            <a:off x="623316" y="3997070"/>
            <a:ext cx="4680585" cy="1735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5000"/>
              </a:lnSpc>
              <a:defRPr/>
            </a:pPr>
            <a:r>
              <a:rPr lang="ko-KR" altLang="en-US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잠을 못 잘까봐</a:t>
            </a:r>
          </a:p>
          <a:p>
            <a:pPr lvl="0" algn="ctr">
              <a:lnSpc>
                <a:spcPct val="135000"/>
              </a:lnSpc>
              <a:defRPr/>
            </a:pPr>
            <a:r>
              <a:rPr lang="ko-KR" altLang="en-US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불안하다</a:t>
            </a:r>
            <a:r>
              <a:rPr lang="en-US" altLang="ko-KR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.</a:t>
            </a:r>
          </a:p>
        </p:txBody>
      </p:sp>
      <p:sp>
        <p:nvSpPr>
          <p:cNvPr id="16" name="TextBox 5"/>
          <p:cNvSpPr txBox="1"/>
          <p:nvPr/>
        </p:nvSpPr>
        <p:spPr>
          <a:xfrm>
            <a:off x="6312027" y="4142230"/>
            <a:ext cx="5112638" cy="173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5000"/>
              </a:lnSpc>
              <a:defRPr/>
            </a:pPr>
            <a:r>
              <a:rPr lang="ko-KR" altLang="en-US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침실이 조금만 추워도 잠을 못 잔다</a:t>
            </a:r>
            <a:r>
              <a:rPr lang="en-US" altLang="ko-KR" sz="4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5 Medium"/>
                <a:ea typeface="에스코어 드림 5 Medium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1" animBg="1"/>
      <p:bldP spid="15" grpId="2" animBg="1"/>
      <p:bldP spid="16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96774" y="-99441"/>
            <a:ext cx="12457557" cy="7056882"/>
          </a:xfrm>
          <a:prstGeom prst="rect">
            <a:avLst/>
          </a:prstGeom>
          <a:solidFill>
            <a:srgbClr val="0C163D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연령 별 </a:t>
            </a:r>
            <a:r>
              <a:rPr lang="en-US" altLang="ko-KR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/</a:t>
            </a: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 연도 별 불면증 진료인원 현황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3360" y="-171450"/>
            <a:ext cx="10244709" cy="7114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96774" y="-99441"/>
            <a:ext cx="12457557" cy="7056882"/>
          </a:xfrm>
          <a:prstGeom prst="rect">
            <a:avLst/>
          </a:prstGeom>
          <a:solidFill>
            <a:srgbClr val="0C163D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연령 별 </a:t>
            </a:r>
            <a:r>
              <a:rPr lang="en-US" altLang="ko-KR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/</a:t>
            </a: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 연도 별 불면증 진료인원 현황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4970"/>
          <a:stretch>
            <a:fillRect/>
          </a:stretch>
        </p:blipFill>
        <p:spPr>
          <a:xfrm>
            <a:off x="683598" y="0"/>
            <a:ext cx="1082480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96774" y="-99441"/>
            <a:ext cx="12457557" cy="7056882"/>
          </a:xfrm>
          <a:prstGeom prst="rect">
            <a:avLst/>
          </a:prstGeom>
          <a:solidFill>
            <a:srgbClr val="0C163D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연령 별 </a:t>
            </a:r>
            <a:r>
              <a:rPr lang="en-US" altLang="ko-KR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/</a:t>
            </a: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 연도 별 불면증 진료인원 현황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7926" y="-452380"/>
            <a:ext cx="10566451" cy="7337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36201" y="1120370"/>
            <a:ext cx="10631296" cy="5400675"/>
          </a:xfrm>
          <a:prstGeom prst="rect">
            <a:avLst/>
          </a:prstGeom>
          <a:solidFill>
            <a:srgbClr val="D5E2E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  수면시장 규모 및 비즈니스 모델로서의 가치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12" name="TextBox 5"/>
          <p:cNvSpPr txBox="1"/>
          <p:nvPr/>
        </p:nvSpPr>
        <p:spPr>
          <a:xfrm>
            <a:off x="911352" y="1248291"/>
            <a:ext cx="10456145" cy="7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ko-KR" altLang="en-US" sz="2900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에스코어 드림 5 Medium"/>
              <a:ea typeface="에스코어 드림 5 Medium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6200" y="3571321"/>
            <a:ext cx="5071763" cy="29497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2621" y="1267587"/>
            <a:ext cx="4572000" cy="52578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5370" y="1339596"/>
            <a:ext cx="4265676" cy="222907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-384810" y="1340739"/>
            <a:ext cx="12889611" cy="4968621"/>
          </a:xfrm>
          <a:prstGeom prst="rect">
            <a:avLst/>
          </a:prstGeom>
          <a:solidFill>
            <a:schemeClr val="l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유사제품 분석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07" y="1551432"/>
            <a:ext cx="3329940" cy="330707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39793" y="1551432"/>
            <a:ext cx="3329940" cy="330707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22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10753" y="1551432"/>
            <a:ext cx="3329940" cy="330707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22000"/>
              </a:srgb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1232276" y="4977193"/>
            <a:ext cx="2052254" cy="972121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18000"/>
              </a:srgbClr>
            </a:outerShdw>
          </a:effectLst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376294" y="5059871"/>
            <a:ext cx="1728216" cy="82467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30000"/>
                    </a:srgbClr>
                  </a:outerShdw>
                </a:effectLst>
                <a:latin typeface="에스코어 드림 5 Medium"/>
                <a:ea typeface="에스코어 드림 5 Medium"/>
              </a:rPr>
              <a:t>설치형</a:t>
            </a:r>
          </a:p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30000"/>
                    </a:srgbClr>
                  </a:outerShdw>
                </a:effectLst>
                <a:latin typeface="에스코어 드림 5 Medium"/>
                <a:ea typeface="에스코어 드림 5 Medium"/>
              </a:rPr>
              <a:t>「텐플」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030843" y="4977193"/>
            <a:ext cx="2160270" cy="972121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174862" y="5081873"/>
            <a:ext cx="1872233" cy="821721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30000"/>
                    </a:srgbClr>
                  </a:outerShdw>
                </a:effectLst>
                <a:latin typeface="에스코어 드림 5 Medium"/>
                <a:ea typeface="에스코어 드림 5 Medium"/>
              </a:rPr>
              <a:t>착용형</a:t>
            </a:r>
          </a:p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30000"/>
                    </a:srgbClr>
                  </a:outerShdw>
                </a:effectLst>
                <a:latin typeface="에스코어 드림 5 Medium"/>
                <a:ea typeface="에스코어 드림 5 Medium"/>
              </a:rPr>
              <a:t>「스마트밴드」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204652" y="4977193"/>
            <a:ext cx="2052254" cy="972121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312664" y="5059871"/>
            <a:ext cx="1728216" cy="82467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30000"/>
                    </a:srgbClr>
                  </a:outerShdw>
                </a:effectLst>
                <a:latin typeface="에스코어 드림 5 Medium"/>
                <a:ea typeface="에스코어 드림 5 Medium"/>
              </a:rPr>
              <a:t>촬영형</a:t>
            </a:r>
          </a:p>
          <a:p>
            <a:pPr algn="ctr">
              <a:defRPr/>
            </a:pPr>
            <a:r>
              <a:rPr lang="ko-KR" altLang="en-US" sz="24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30000"/>
                    </a:srgbClr>
                  </a:outerShdw>
                </a:effectLst>
                <a:latin typeface="에스코어 드림 5 Medium"/>
                <a:ea typeface="에스코어 드림 5 Medium"/>
              </a:rPr>
              <a:t>「파인뷰」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307" y="1661858"/>
            <a:ext cx="3198019" cy="3135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7926" y="294891"/>
            <a:ext cx="10456146" cy="54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지금 우리에게 필요한 수면분석장치는</a:t>
            </a:r>
            <a:r>
              <a:rPr lang="en-US" altLang="ko-KR" sz="300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에스코어 드림 6 Bold"/>
                <a:ea typeface="에스코어 드림 6 Bold"/>
              </a:rPr>
              <a:t>?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335280" y="263668"/>
            <a:ext cx="510296" cy="603941"/>
            <a:chOff x="5823563" y="1255022"/>
            <a:chExt cx="777820" cy="920558"/>
          </a:xfrm>
        </p:grpSpPr>
        <p:grpSp>
          <p:nvGrpSpPr>
            <p:cNvPr id="7" name="그룹 12"/>
            <p:cNvGrpSpPr/>
            <p:nvPr/>
          </p:nvGrpSpPr>
          <p:grpSpPr>
            <a:xfrm>
              <a:off x="5823563" y="1255022"/>
              <a:ext cx="460279" cy="920558"/>
              <a:chOff x="1592270" y="2009933"/>
              <a:chExt cx="779780" cy="1559560"/>
            </a:xfrm>
          </p:grpSpPr>
          <p:sp>
            <p:nvSpPr>
              <p:cNvPr id="8" name="달 15"/>
              <p:cNvSpPr/>
              <p:nvPr/>
            </p:nvSpPr>
            <p:spPr>
              <a:xfrm flipV="1">
                <a:off x="1592270" y="2009933"/>
                <a:ext cx="779780" cy="1559560"/>
              </a:xfrm>
              <a:prstGeom prst="moon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달 16"/>
              <p:cNvSpPr/>
              <p:nvPr/>
            </p:nvSpPr>
            <p:spPr>
              <a:xfrm>
                <a:off x="1914850" y="2009933"/>
                <a:ext cx="457200" cy="1559560"/>
              </a:xfrm>
              <a:prstGeom prst="moon">
                <a:avLst>
                  <a:gd name="adj" fmla="val 2777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0" name="별: 꼭짓점 4개 13"/>
            <p:cNvSpPr/>
            <p:nvPr/>
          </p:nvSpPr>
          <p:spPr>
            <a:xfrm>
              <a:off x="6283842" y="1715301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별: 꼭짓점 4개 14"/>
            <p:cNvSpPr/>
            <p:nvPr/>
          </p:nvSpPr>
          <p:spPr>
            <a:xfrm>
              <a:off x="6474251" y="1911500"/>
              <a:ext cx="127132" cy="128226"/>
            </a:xfrm>
            <a:prstGeom prst="star4">
              <a:avLst>
                <a:gd name="adj" fmla="val 125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45576" y="1738584"/>
            <a:ext cx="2700337" cy="2700337"/>
            <a:chOff x="845576" y="1738584"/>
            <a:chExt cx="2700337" cy="2700337"/>
          </a:xfrm>
        </p:grpSpPr>
        <p:sp>
          <p:nvSpPr>
            <p:cNvPr id="14" name="타원 13"/>
            <p:cNvSpPr/>
            <p:nvPr/>
          </p:nvSpPr>
          <p:spPr>
            <a:xfrm>
              <a:off x="845576" y="1738584"/>
              <a:ext cx="2700337" cy="2700337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15415" y="2550671"/>
              <a:ext cx="1368171" cy="1123353"/>
            </a:xfrm>
            <a:prstGeom prst="rect">
              <a:avLst/>
            </a:prstGeom>
          </p:spPr>
          <p:txBody>
            <a:bodyPr wrap="square" lIns="108013" tIns="72009" rIns="0" bIns="72009">
              <a:spAutoFit/>
            </a:bodyPr>
            <a:lstStyle/>
            <a:p>
              <a:pPr algn="ctr">
                <a:defRPr/>
              </a:pPr>
              <a:r>
                <a:rPr lang="ko-KR" altLang="en-US" sz="32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에스코어 드림 6 Bold"/>
                  <a:ea typeface="에스코어 드림 6 Bold"/>
                  <a:cs typeface="에스코어 드림 6 Bold"/>
                  <a:sym typeface="에스코어 드림 6 Bold"/>
                </a:rPr>
                <a:t>집에서</a:t>
              </a:r>
            </a:p>
            <a:p>
              <a:pPr algn="ctr">
                <a:defRPr/>
              </a:pPr>
              <a:r>
                <a:rPr lang="ko-KR" altLang="en-US" sz="32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에스코어 드림 6 Bold"/>
                  <a:ea typeface="에스코어 드림 6 Bold"/>
                  <a:cs typeface="에스코어 드림 6 Bold"/>
                  <a:sym typeface="에스코어 드림 6 Bold"/>
                </a:rPr>
                <a:t>편하게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650513" y="1762179"/>
            <a:ext cx="2700337" cy="2700337"/>
            <a:chOff x="4650513" y="1762179"/>
            <a:chExt cx="2700337" cy="2700337"/>
          </a:xfrm>
        </p:grpSpPr>
        <p:sp>
          <p:nvSpPr>
            <p:cNvPr id="15" name="타원 14"/>
            <p:cNvSpPr/>
            <p:nvPr/>
          </p:nvSpPr>
          <p:spPr>
            <a:xfrm>
              <a:off x="4650513" y="1762179"/>
              <a:ext cx="2700337" cy="2700337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6528" y="2577498"/>
              <a:ext cx="2448306" cy="1069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2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에스코어 드림 6 Bold"/>
                  <a:ea typeface="에스코어 드림 6 Bold"/>
                </a:rPr>
                <a:t>정기적으로</a:t>
              </a:r>
            </a:p>
            <a:p>
              <a:pPr algn="ctr">
                <a:defRPr/>
              </a:pPr>
              <a:r>
                <a:rPr lang="ko-KR" altLang="en-US" sz="32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에스코어 드림 6 Bold"/>
                  <a:ea typeface="에스코어 드림 6 Bold"/>
                </a:rPr>
                <a:t>꾸준하게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605702" y="1738584"/>
            <a:ext cx="2700337" cy="2700337"/>
            <a:chOff x="8605702" y="1738584"/>
            <a:chExt cx="2700337" cy="2700337"/>
          </a:xfrm>
        </p:grpSpPr>
        <p:sp>
          <p:nvSpPr>
            <p:cNvPr id="16" name="타원 15"/>
            <p:cNvSpPr/>
            <p:nvPr/>
          </p:nvSpPr>
          <p:spPr>
            <a:xfrm>
              <a:off x="8605702" y="1738584"/>
              <a:ext cx="2700337" cy="2700337"/>
            </a:xfrm>
            <a:prstGeom prst="ellipse">
              <a:avLst/>
            </a:prstGeom>
            <a:solidFill>
              <a:srgbClr val="A68A7E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25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83748" y="2556393"/>
              <a:ext cx="1944244" cy="1070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2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에스코어 드림 6 Bold"/>
                  <a:ea typeface="에스코어 드림 6 Bold"/>
                </a:rPr>
                <a:t>앱으로</a:t>
              </a:r>
            </a:p>
            <a:p>
              <a:pPr algn="ctr">
                <a:defRPr/>
              </a:pPr>
              <a:r>
                <a:rPr lang="ko-KR" altLang="en-US" sz="3200">
                  <a:solidFill>
                    <a:schemeClr val="lt1"/>
                  </a:solidFill>
                  <a:effectLst>
                    <a:outerShdw blurRad="76200" dist="76200" dir="2700000" algn="ctr" rotWithShape="0">
                      <a:srgbClr val="000000">
                        <a:alpha val="30000"/>
                      </a:srgbClr>
                    </a:outerShdw>
                  </a:effectLst>
                  <a:latin typeface="에스코어 드림 6 Bold"/>
                  <a:ea typeface="에스코어 드림 6 Bold"/>
                </a:rPr>
                <a:t>어디서나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  <p:bldP spid="22" grpId="2" animBg="1"/>
    </p:bld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FA0601BC81AC4FB8B12CBB9FE0C480" ma:contentTypeVersion="0" ma:contentTypeDescription="새 문서를 만듭니다." ma:contentTypeScope="" ma:versionID="63395e0624639f6e4d2f2782d6ede6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446d8f06ad7be08503a1bc8eccba3b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B10922-DA7B-4151-A84C-B62A685FAD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12DF303-A0CE-4F5D-9295-E10918867B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6CCAD3-1182-46C0-BE42-826BF23532D2}">
  <ds:schemaRefs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709</Words>
  <Application>Microsoft Office PowerPoint</Application>
  <PresentationFormat>와이드스크린</PresentationFormat>
  <Paragraphs>254</Paragraphs>
  <Slides>25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에스코어 드림 6 Bold</vt:lpstr>
      <vt:lpstr>함초롬돋움</vt:lpstr>
      <vt:lpstr>에스코어 드림 5 Medium</vt:lpstr>
      <vt:lpstr>Cambria Math</vt:lpstr>
      <vt:lpstr>Arial</vt:lpstr>
      <vt:lpstr>나눔스퀘어OTF Bold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</dc:creator>
  <cp:lastModifiedBy>gjaischool096</cp:lastModifiedBy>
  <cp:revision>232</cp:revision>
  <dcterms:created xsi:type="dcterms:W3CDTF">2022-08-25T23:28:58Z</dcterms:created>
  <dcterms:modified xsi:type="dcterms:W3CDTF">2022-11-18T01:19:14Z</dcterms:modified>
  <cp:version>1000.0000.01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0x01010015FA0601BC81AC4FB8B12CBB9FE0C480</vt:lpwstr>
  </property>
</Properties>
</file>